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4" r:id="rId2"/>
  </p:sldMasterIdLst>
  <p:notesMasterIdLst>
    <p:notesMasterId r:id="rId23"/>
  </p:notesMasterIdLst>
  <p:sldIdLst>
    <p:sldId id="256" r:id="rId3"/>
    <p:sldId id="258" r:id="rId4"/>
    <p:sldId id="308" r:id="rId5"/>
    <p:sldId id="296" r:id="rId6"/>
    <p:sldId id="318" r:id="rId7"/>
    <p:sldId id="295" r:id="rId8"/>
    <p:sldId id="309" r:id="rId9"/>
    <p:sldId id="294" r:id="rId10"/>
    <p:sldId id="298" r:id="rId11"/>
    <p:sldId id="257" r:id="rId12"/>
    <p:sldId id="305" r:id="rId13"/>
    <p:sldId id="307" r:id="rId14"/>
    <p:sldId id="313" r:id="rId15"/>
    <p:sldId id="314" r:id="rId16"/>
    <p:sldId id="315" r:id="rId17"/>
    <p:sldId id="316" r:id="rId18"/>
    <p:sldId id="310" r:id="rId19"/>
    <p:sldId id="311" r:id="rId20"/>
    <p:sldId id="312" r:id="rId21"/>
    <p:sldId id="31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3" autoAdjust="0"/>
    <p:restoredTop sz="96404" autoAdjust="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hyperlink" Target="mailto:eurofleetsplus@marine.ie" TargetMode="External"/><Relationship Id="rId1" Type="http://schemas.openxmlformats.org/officeDocument/2006/relationships/hyperlink" Target="http://www.eurofleets.eu/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png"/><Relationship Id="rId7" Type="http://schemas.openxmlformats.org/officeDocument/2006/relationships/hyperlink" Target="mailto:eurofleetsplus@marine.ie" TargetMode="External"/><Relationship Id="rId2" Type="http://schemas.openxmlformats.org/officeDocument/2006/relationships/image" Target="../media/image14.jpg"/><Relationship Id="rId1" Type="http://schemas.openxmlformats.org/officeDocument/2006/relationships/image" Target="../media/image13.jpeg"/><Relationship Id="rId6" Type="http://schemas.openxmlformats.org/officeDocument/2006/relationships/image" Target="../media/image17.jpeg"/><Relationship Id="rId5" Type="http://schemas.openxmlformats.org/officeDocument/2006/relationships/hyperlink" Target="http://www.eurofleets.eu/" TargetMode="External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25A078-1091-4A4F-9B0A-56D9730AF6D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8EAC48-E5E9-4C84-963A-9F05481503F0}">
      <dgm:prSet custT="1"/>
      <dgm:spPr/>
      <dgm:t>
        <a:bodyPr/>
        <a:lstStyle/>
        <a:p>
          <a:pPr rtl="0"/>
          <a:r>
            <a:rPr lang="en-US" sz="2000" dirty="0" smtClean="0">
              <a:latin typeface="Century Gothic" panose="020B0502020202020204" pitchFamily="34" charset="0"/>
            </a:rPr>
            <a:t>42 Partners </a:t>
          </a:r>
        </a:p>
        <a:p>
          <a:pPr rtl="0"/>
          <a:r>
            <a:rPr lang="en-US" sz="2000" dirty="0" smtClean="0">
              <a:latin typeface="Century Gothic" panose="020B0502020202020204" pitchFamily="34" charset="0"/>
            </a:rPr>
            <a:t>9.9M € Budget </a:t>
          </a:r>
          <a:endParaRPr lang="en-IE" sz="2000" dirty="0">
            <a:latin typeface="Century Gothic" panose="020B0502020202020204" pitchFamily="34" charset="0"/>
          </a:endParaRPr>
        </a:p>
      </dgm:t>
    </dgm:pt>
    <dgm:pt modelId="{A880C216-BC78-45EC-97AF-20A4463C3D96}" type="parTrans" cxnId="{F7B1DC8D-7912-4075-A791-3A4D58502F20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CA52C92-88FF-4616-94F4-B7431E16B0F1}" type="sibTrans" cxnId="{F7B1DC8D-7912-4075-A791-3A4D58502F20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5F244CC5-1F9F-418E-B26E-88F3949C3125}">
      <dgm:prSet custT="1"/>
      <dgm:spPr/>
      <dgm:t>
        <a:bodyPr/>
        <a:lstStyle/>
        <a:p>
          <a:pPr rtl="0"/>
          <a:r>
            <a:rPr lang="en-US" sz="1400" b="1" dirty="0" smtClean="0">
              <a:latin typeface="Century Gothic" panose="020B0502020202020204" pitchFamily="34" charset="0"/>
            </a:rPr>
            <a:t>27</a:t>
          </a:r>
          <a:r>
            <a:rPr lang="en-US" sz="1400" dirty="0" smtClean="0">
              <a:latin typeface="Century Gothic" panose="020B0502020202020204" pitchFamily="34" charset="0"/>
            </a:rPr>
            <a:t> Research Vessels, </a:t>
          </a:r>
          <a:r>
            <a:rPr lang="en-US" sz="1400" b="1" dirty="0" smtClean="0">
              <a:latin typeface="Century Gothic" panose="020B0502020202020204" pitchFamily="34" charset="0"/>
            </a:rPr>
            <a:t>7</a:t>
          </a:r>
          <a:r>
            <a:rPr lang="en-US" sz="1400" dirty="0" smtClean="0">
              <a:latin typeface="Century Gothic" panose="020B0502020202020204" pitchFamily="34" charset="0"/>
            </a:rPr>
            <a:t> ROVs, </a:t>
          </a:r>
          <a:r>
            <a:rPr lang="en-US" sz="1400" b="1" dirty="0" smtClean="0">
              <a:latin typeface="Century Gothic" panose="020B0502020202020204" pitchFamily="34" charset="0"/>
            </a:rPr>
            <a:t>5</a:t>
          </a:r>
          <a:r>
            <a:rPr lang="en-US" sz="1400" dirty="0" smtClean="0">
              <a:latin typeface="Century Gothic" panose="020B0502020202020204" pitchFamily="34" charset="0"/>
            </a:rPr>
            <a:t> AUV’s and </a:t>
          </a:r>
          <a:r>
            <a:rPr lang="en-US" sz="1400" b="1" dirty="0" smtClean="0">
              <a:latin typeface="Century Gothic" panose="020B0502020202020204" pitchFamily="34" charset="0"/>
            </a:rPr>
            <a:t>1</a:t>
          </a:r>
          <a:r>
            <a:rPr lang="en-US" sz="1400" dirty="0" smtClean="0">
              <a:latin typeface="Century Gothic" panose="020B0502020202020204" pitchFamily="34" charset="0"/>
            </a:rPr>
            <a:t> Mobile telepresence unit </a:t>
          </a:r>
          <a:endParaRPr lang="en-IE" sz="1400" dirty="0">
            <a:latin typeface="Century Gothic" panose="020B0502020202020204" pitchFamily="34" charset="0"/>
          </a:endParaRPr>
        </a:p>
      </dgm:t>
    </dgm:pt>
    <dgm:pt modelId="{69A7F389-D409-4F5C-AC90-23D1AB86A209}" type="parTrans" cxnId="{DC5F2EC7-C8A0-4774-A217-F2632484307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6B3F079E-CD8F-4368-B00C-40248B06A663}" type="sibTrans" cxnId="{DC5F2EC7-C8A0-4774-A217-F2632484307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5C1876D-A59D-489A-9773-E6EEA72CBE3F}">
      <dgm:prSet custT="1"/>
      <dgm:spPr/>
      <dgm:t>
        <a:bodyPr/>
        <a:lstStyle/>
        <a:p>
          <a:pPr rtl="0"/>
          <a:r>
            <a:rPr lang="en-US" sz="1800" b="1" dirty="0" smtClean="0">
              <a:latin typeface="Century Gothic" panose="020B0502020202020204" pitchFamily="34" charset="0"/>
            </a:rPr>
            <a:t>Coordinator: </a:t>
          </a:r>
        </a:p>
        <a:p>
          <a:pPr rtl="0"/>
          <a:r>
            <a:rPr lang="en-US" sz="1800" b="1" dirty="0" smtClean="0">
              <a:latin typeface="Century Gothic" panose="020B0502020202020204" pitchFamily="34" charset="0"/>
            </a:rPr>
            <a:t>Marine Institute </a:t>
          </a:r>
          <a:endParaRPr lang="en-IE" sz="1800" b="1" dirty="0">
            <a:latin typeface="Century Gothic" panose="020B0502020202020204" pitchFamily="34" charset="0"/>
          </a:endParaRPr>
        </a:p>
      </dgm:t>
    </dgm:pt>
    <dgm:pt modelId="{E09F92EE-C5ED-4BBE-85F2-1E2AA98B089B}" type="parTrans" cxnId="{66DDBB12-686D-46E5-8816-3793E60B6354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84D658E7-4397-4A96-96C6-BFA251646E04}" type="sibTrans" cxnId="{66DDBB12-686D-46E5-8816-3793E60B6354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42DFDA52-F552-4648-9E2E-C8957BAA88F8}">
      <dgm:prSet custT="1"/>
      <dgm:spPr/>
      <dgm:t>
        <a:bodyPr/>
        <a:lstStyle/>
        <a:p>
          <a:pPr rtl="0"/>
          <a:r>
            <a:rPr lang="en-US" sz="1600" b="1" dirty="0" smtClean="0">
              <a:latin typeface="Century Gothic" panose="020B0502020202020204" pitchFamily="34" charset="0"/>
            </a:rPr>
            <a:t>Duration: 48 Months</a:t>
          </a:r>
        </a:p>
        <a:p>
          <a:pPr rtl="0"/>
          <a:r>
            <a:rPr lang="en-US" sz="1600" b="1" dirty="0" smtClean="0">
              <a:latin typeface="Century Gothic" panose="020B0502020202020204" pitchFamily="34" charset="0"/>
            </a:rPr>
            <a:t>2019 -2023</a:t>
          </a:r>
          <a:endParaRPr lang="en-IE" sz="1600" b="1" dirty="0">
            <a:latin typeface="Century Gothic" panose="020B0502020202020204" pitchFamily="34" charset="0"/>
          </a:endParaRPr>
        </a:p>
      </dgm:t>
    </dgm:pt>
    <dgm:pt modelId="{A30BB774-A47F-4EEA-BF8A-58AB6FB9C765}" type="parTrans" cxnId="{49AA6A8E-CED5-4ECE-9A1E-CADC8182545B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0E51C19A-F91D-4910-99D1-93ADD8022739}" type="sibTrans" cxnId="{49AA6A8E-CED5-4ECE-9A1E-CADC8182545B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585E83E-4AC7-4D69-B7E1-59FE4E0FB01B}">
      <dgm:prSet/>
      <dgm:spPr/>
      <dgm:t>
        <a:bodyPr/>
        <a:lstStyle/>
        <a:p>
          <a:pPr rtl="0"/>
          <a:r>
            <a:rPr lang="en-IE" dirty="0" smtClean="0">
              <a:latin typeface="Century Gothic" panose="020B0502020202020204" pitchFamily="34" charset="0"/>
              <a:hlinkClick xmlns:r="http://schemas.openxmlformats.org/officeDocument/2006/relationships" r:id="rId1"/>
            </a:rPr>
            <a:t>Web: www.Eurofleets.eu</a:t>
          </a:r>
          <a:endParaRPr lang="en-IE" dirty="0">
            <a:latin typeface="Century Gothic" panose="020B0502020202020204" pitchFamily="34" charset="0"/>
          </a:endParaRPr>
        </a:p>
      </dgm:t>
    </dgm:pt>
    <dgm:pt modelId="{403874D8-6444-43AB-ADE8-B05894E6F58F}" type="parTrans" cxnId="{D1404BF4-999C-4E00-A0CB-67AB2D3FCC10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5B657F4A-C1E8-4769-8D88-B94685F87A6E}" type="sibTrans" cxnId="{D1404BF4-999C-4E00-A0CB-67AB2D3FCC10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378E9D8E-6DFF-4CD0-81A6-AB4BD9C3B9C9}">
      <dgm:prSet/>
      <dgm:spPr/>
      <dgm:t>
        <a:bodyPr/>
        <a:lstStyle/>
        <a:p>
          <a:pPr rtl="0"/>
          <a:r>
            <a:rPr lang="en-IE" dirty="0" smtClean="0">
              <a:latin typeface="Century Gothic" panose="020B0502020202020204" pitchFamily="34" charset="0"/>
              <a:hlinkClick xmlns:r="http://schemas.openxmlformats.org/officeDocument/2006/relationships" r:id="rId2"/>
            </a:rPr>
            <a:t>Email: eurofleetsplus@marine.ie</a:t>
          </a:r>
          <a:r>
            <a:rPr lang="en-IE" dirty="0" smtClean="0">
              <a:latin typeface="Century Gothic" panose="020B0502020202020204" pitchFamily="34" charset="0"/>
            </a:rPr>
            <a:t>  </a:t>
          </a:r>
          <a:endParaRPr lang="en-IE" dirty="0">
            <a:latin typeface="Century Gothic" panose="020B0502020202020204" pitchFamily="34" charset="0"/>
          </a:endParaRPr>
        </a:p>
      </dgm:t>
    </dgm:pt>
    <dgm:pt modelId="{8BA0BF07-8AB5-4291-8F91-510550AC6B8B}" type="parTrans" cxnId="{7019439C-E9C7-4CD2-B8BF-9DCB5219DE0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9C38A11-7EB7-4321-A219-01C5085B662D}" type="sibTrans" cxnId="{7019439C-E9C7-4CD2-B8BF-9DCB5219DE0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82B55929-2D58-406E-AFEB-3808299C3DE1}" type="pres">
      <dgm:prSet presAssocID="{4A25A078-1091-4A4F-9B0A-56D9730AF6D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293931-CF23-4B2B-9534-A03B4886FC9F}" type="pres">
      <dgm:prSet presAssocID="{578EAC48-E5E9-4C84-963A-9F05481503F0}" presName="composite" presStyleCnt="0"/>
      <dgm:spPr/>
    </dgm:pt>
    <dgm:pt modelId="{EB43279A-D85C-4309-8869-0668144AB917}" type="pres">
      <dgm:prSet presAssocID="{578EAC48-E5E9-4C84-963A-9F05481503F0}" presName="imgShp" presStyleLbl="fgImgPlace1" presStyleIdx="0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en-US"/>
        </a:p>
      </dgm:t>
    </dgm:pt>
    <dgm:pt modelId="{4D3EF134-1BB3-4492-8AD8-A504019C0884}" type="pres">
      <dgm:prSet presAssocID="{578EAC48-E5E9-4C84-963A-9F05481503F0}" presName="txShp" presStyleLbl="node1" presStyleIdx="0" presStyleCnt="6" custScaleX="106128" custLinFactNeighborX="-1085" custLinFactNeighborY="-16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6E8B13-489A-4FF0-9888-E0A411375397}" type="pres">
      <dgm:prSet presAssocID="{ECA52C92-88FF-4616-94F4-B7431E16B0F1}" presName="spacing" presStyleCnt="0"/>
      <dgm:spPr/>
    </dgm:pt>
    <dgm:pt modelId="{FC3C4E04-2B51-4E36-AE82-C8F2BE9CD0A1}" type="pres">
      <dgm:prSet presAssocID="{5F244CC5-1F9F-418E-B26E-88F3949C3125}" presName="composite" presStyleCnt="0"/>
      <dgm:spPr/>
    </dgm:pt>
    <dgm:pt modelId="{6BFBDBFB-5164-4E5F-834A-3422C8F85072}" type="pres">
      <dgm:prSet presAssocID="{5F244CC5-1F9F-418E-B26E-88F3949C3125}" presName="imgShp" presStyleLbl="fgImgPlace1" presStyleIdx="1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  <dgm:t>
        <a:bodyPr/>
        <a:lstStyle/>
        <a:p>
          <a:endParaRPr lang="en-US"/>
        </a:p>
      </dgm:t>
    </dgm:pt>
    <dgm:pt modelId="{B732A68D-78CC-4FCF-90DF-D1A56B169D48}" type="pres">
      <dgm:prSet presAssocID="{5F244CC5-1F9F-418E-B26E-88F3949C3125}" presName="txShp" presStyleLbl="node1" presStyleIdx="1" presStyleCnt="6" custScaleX="1064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60DB76-2A5E-4B82-BF2E-52BB93D2D36F}" type="pres">
      <dgm:prSet presAssocID="{6B3F079E-CD8F-4368-B00C-40248B06A663}" presName="spacing" presStyleCnt="0"/>
      <dgm:spPr/>
    </dgm:pt>
    <dgm:pt modelId="{4629BAA1-7648-4FF0-9659-A4246E146C89}" type="pres">
      <dgm:prSet presAssocID="{D5C1876D-A59D-489A-9773-E6EEA72CBE3F}" presName="composite" presStyleCnt="0"/>
      <dgm:spPr/>
    </dgm:pt>
    <dgm:pt modelId="{E868C40E-99B3-4DC8-9EBA-661419A1A606}" type="pres">
      <dgm:prSet presAssocID="{D5C1876D-A59D-489A-9773-E6EEA72CBE3F}" presName="imgShp" presStyleLbl="fgImgPlac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  <dgm:t>
        <a:bodyPr/>
        <a:lstStyle/>
        <a:p>
          <a:endParaRPr lang="en-US"/>
        </a:p>
      </dgm:t>
    </dgm:pt>
    <dgm:pt modelId="{18444FDE-B46E-439D-BA3B-8A2E539CA98F}" type="pres">
      <dgm:prSet presAssocID="{D5C1876D-A59D-489A-9773-E6EEA72CBE3F}" presName="txShp" presStyleLbl="node1" presStyleIdx="2" presStyleCnt="6" custScaleX="103333" custLinFactNeighborX="-317" custLinFactNeighborY="-70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4D4C82-FFA8-454C-9316-7F57221C93B9}" type="pres">
      <dgm:prSet presAssocID="{84D658E7-4397-4A96-96C6-BFA251646E04}" presName="spacing" presStyleCnt="0"/>
      <dgm:spPr/>
    </dgm:pt>
    <dgm:pt modelId="{DFC65961-B1B2-49F4-9D6E-635668BDD0DE}" type="pres">
      <dgm:prSet presAssocID="{42DFDA52-F552-4648-9E2E-C8957BAA88F8}" presName="composite" presStyleCnt="0"/>
      <dgm:spPr/>
    </dgm:pt>
    <dgm:pt modelId="{E92E0837-7EA1-4678-A0B0-0385AD43D4B6}" type="pres">
      <dgm:prSet presAssocID="{42DFDA52-F552-4648-9E2E-C8957BAA88F8}" presName="imgShp" presStyleLbl="fgImgPlace1" presStyleIdx="3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en-US"/>
        </a:p>
      </dgm:t>
    </dgm:pt>
    <dgm:pt modelId="{934C8E2C-6ABF-4A49-9713-14848D48E47F}" type="pres">
      <dgm:prSet presAssocID="{42DFDA52-F552-4648-9E2E-C8957BAA88F8}" presName="txShp" presStyleLbl="node1" presStyleIdx="3" presStyleCnt="6" custScaleX="103333" custLinFactNeighborX="-317" custLinFactNeighborY="-46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F414C2-4B38-4B24-9900-C63954EF1AC9}" type="pres">
      <dgm:prSet presAssocID="{0E51C19A-F91D-4910-99D1-93ADD8022739}" presName="spacing" presStyleCnt="0"/>
      <dgm:spPr/>
    </dgm:pt>
    <dgm:pt modelId="{7C2AB8E2-4598-49CF-9B18-F5EF7E1E1187}" type="pres">
      <dgm:prSet presAssocID="{E585E83E-4AC7-4D69-B7E1-59FE4E0FB01B}" presName="composite" presStyleCnt="0"/>
      <dgm:spPr/>
    </dgm:pt>
    <dgm:pt modelId="{774ADDD1-F97F-482F-AE29-6EA70E10BB02}" type="pres">
      <dgm:prSet presAssocID="{E585E83E-4AC7-4D69-B7E1-59FE4E0FB01B}" presName="imgShp" presStyleLbl="fgImgPlace1" presStyleIdx="4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en-US"/>
        </a:p>
      </dgm:t>
    </dgm:pt>
    <dgm:pt modelId="{38C120F6-B264-4D97-857A-AC791DA7EBF2}" type="pres">
      <dgm:prSet presAssocID="{E585E83E-4AC7-4D69-B7E1-59FE4E0FB01B}" presName="txShp" presStyleLbl="node1" presStyleIdx="4" presStyleCnt="6" custScaleX="1058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FFCCD8-8F24-4444-91D5-51A55FA23EB5}" type="pres">
      <dgm:prSet presAssocID="{5B657F4A-C1E8-4769-8D88-B94685F87A6E}" presName="spacing" presStyleCnt="0"/>
      <dgm:spPr/>
    </dgm:pt>
    <dgm:pt modelId="{02E2CF03-1A97-455E-978D-32CD9D5665C2}" type="pres">
      <dgm:prSet presAssocID="{378E9D8E-6DFF-4CD0-81A6-AB4BD9C3B9C9}" presName="composite" presStyleCnt="0"/>
      <dgm:spPr/>
    </dgm:pt>
    <dgm:pt modelId="{037DDAB9-FA78-4DAE-A244-4148F2136C67}" type="pres">
      <dgm:prSet presAssocID="{378E9D8E-6DFF-4CD0-81A6-AB4BD9C3B9C9}" presName="imgShp" presStyleLbl="fgImgPlace1" presStyleIdx="5" presStyleCnt="6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en-US"/>
        </a:p>
      </dgm:t>
    </dgm:pt>
    <dgm:pt modelId="{6484B69C-10E0-4EB5-B84B-17D1A6577070}" type="pres">
      <dgm:prSet presAssocID="{378E9D8E-6DFF-4CD0-81A6-AB4BD9C3B9C9}" presName="txShp" presStyleLbl="node1" presStyleIdx="5" presStyleCnt="6" custScaleX="1045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19439C-E9C7-4CD2-B8BF-9DCB5219DE02}" srcId="{4A25A078-1091-4A4F-9B0A-56D9730AF6DD}" destId="{378E9D8E-6DFF-4CD0-81A6-AB4BD9C3B9C9}" srcOrd="5" destOrd="0" parTransId="{8BA0BF07-8AB5-4291-8F91-510550AC6B8B}" sibTransId="{99C38A11-7EB7-4321-A219-01C5085B662D}"/>
    <dgm:cxn modelId="{569D9390-8D54-40D2-B126-AE013C20F58E}" type="presOf" srcId="{378E9D8E-6DFF-4CD0-81A6-AB4BD9C3B9C9}" destId="{6484B69C-10E0-4EB5-B84B-17D1A6577070}" srcOrd="0" destOrd="0" presId="urn:microsoft.com/office/officeart/2005/8/layout/vList3"/>
    <dgm:cxn modelId="{D1404BF4-999C-4E00-A0CB-67AB2D3FCC10}" srcId="{4A25A078-1091-4A4F-9B0A-56D9730AF6DD}" destId="{E585E83E-4AC7-4D69-B7E1-59FE4E0FB01B}" srcOrd="4" destOrd="0" parTransId="{403874D8-6444-43AB-ADE8-B05894E6F58F}" sibTransId="{5B657F4A-C1E8-4769-8D88-B94685F87A6E}"/>
    <dgm:cxn modelId="{F666910D-E4B4-4491-9151-B8B59C22AFB4}" type="presOf" srcId="{578EAC48-E5E9-4C84-963A-9F05481503F0}" destId="{4D3EF134-1BB3-4492-8AD8-A504019C0884}" srcOrd="0" destOrd="0" presId="urn:microsoft.com/office/officeart/2005/8/layout/vList3"/>
    <dgm:cxn modelId="{48201675-603C-453C-9194-7CD57ADF7C9E}" type="presOf" srcId="{5F244CC5-1F9F-418E-B26E-88F3949C3125}" destId="{B732A68D-78CC-4FCF-90DF-D1A56B169D48}" srcOrd="0" destOrd="0" presId="urn:microsoft.com/office/officeart/2005/8/layout/vList3"/>
    <dgm:cxn modelId="{66DDBB12-686D-46E5-8816-3793E60B6354}" srcId="{4A25A078-1091-4A4F-9B0A-56D9730AF6DD}" destId="{D5C1876D-A59D-489A-9773-E6EEA72CBE3F}" srcOrd="2" destOrd="0" parTransId="{E09F92EE-C5ED-4BBE-85F2-1E2AA98B089B}" sibTransId="{84D658E7-4397-4A96-96C6-BFA251646E04}"/>
    <dgm:cxn modelId="{DC5F2EC7-C8A0-4774-A217-F26324843072}" srcId="{4A25A078-1091-4A4F-9B0A-56D9730AF6DD}" destId="{5F244CC5-1F9F-418E-B26E-88F3949C3125}" srcOrd="1" destOrd="0" parTransId="{69A7F389-D409-4F5C-AC90-23D1AB86A209}" sibTransId="{6B3F079E-CD8F-4368-B00C-40248B06A663}"/>
    <dgm:cxn modelId="{6462AC82-A1E5-4B8F-AD73-6A94D7E4177E}" type="presOf" srcId="{42DFDA52-F552-4648-9E2E-C8957BAA88F8}" destId="{934C8E2C-6ABF-4A49-9713-14848D48E47F}" srcOrd="0" destOrd="0" presId="urn:microsoft.com/office/officeart/2005/8/layout/vList3"/>
    <dgm:cxn modelId="{F7B1DC8D-7912-4075-A791-3A4D58502F20}" srcId="{4A25A078-1091-4A4F-9B0A-56D9730AF6DD}" destId="{578EAC48-E5E9-4C84-963A-9F05481503F0}" srcOrd="0" destOrd="0" parTransId="{A880C216-BC78-45EC-97AF-20A4463C3D96}" sibTransId="{ECA52C92-88FF-4616-94F4-B7431E16B0F1}"/>
    <dgm:cxn modelId="{22A2D8A7-E085-4AF6-A8F6-A12C7F459C88}" type="presOf" srcId="{4A25A078-1091-4A4F-9B0A-56D9730AF6DD}" destId="{82B55929-2D58-406E-AFEB-3808299C3DE1}" srcOrd="0" destOrd="0" presId="urn:microsoft.com/office/officeart/2005/8/layout/vList3"/>
    <dgm:cxn modelId="{BE056BEB-D1DA-435F-8E49-2500F32D92FC}" type="presOf" srcId="{D5C1876D-A59D-489A-9773-E6EEA72CBE3F}" destId="{18444FDE-B46E-439D-BA3B-8A2E539CA98F}" srcOrd="0" destOrd="0" presId="urn:microsoft.com/office/officeart/2005/8/layout/vList3"/>
    <dgm:cxn modelId="{49AA6A8E-CED5-4ECE-9A1E-CADC8182545B}" srcId="{4A25A078-1091-4A4F-9B0A-56D9730AF6DD}" destId="{42DFDA52-F552-4648-9E2E-C8957BAA88F8}" srcOrd="3" destOrd="0" parTransId="{A30BB774-A47F-4EEA-BF8A-58AB6FB9C765}" sibTransId="{0E51C19A-F91D-4910-99D1-93ADD8022739}"/>
    <dgm:cxn modelId="{7B3C4D49-123A-4338-B9E0-D0037417FCE3}" type="presOf" srcId="{E585E83E-4AC7-4D69-B7E1-59FE4E0FB01B}" destId="{38C120F6-B264-4D97-857A-AC791DA7EBF2}" srcOrd="0" destOrd="0" presId="urn:microsoft.com/office/officeart/2005/8/layout/vList3"/>
    <dgm:cxn modelId="{D1AD0365-F39C-49A3-9F3E-585C165EEE13}" type="presParOf" srcId="{82B55929-2D58-406E-AFEB-3808299C3DE1}" destId="{FC293931-CF23-4B2B-9534-A03B4886FC9F}" srcOrd="0" destOrd="0" presId="urn:microsoft.com/office/officeart/2005/8/layout/vList3"/>
    <dgm:cxn modelId="{BEF61425-426A-4575-AEDF-91F63F911D27}" type="presParOf" srcId="{FC293931-CF23-4B2B-9534-A03B4886FC9F}" destId="{EB43279A-D85C-4309-8869-0668144AB917}" srcOrd="0" destOrd="0" presId="urn:microsoft.com/office/officeart/2005/8/layout/vList3"/>
    <dgm:cxn modelId="{154120EF-EE94-4DF4-A4F3-CCA8FE8CBA00}" type="presParOf" srcId="{FC293931-CF23-4B2B-9534-A03B4886FC9F}" destId="{4D3EF134-1BB3-4492-8AD8-A504019C0884}" srcOrd="1" destOrd="0" presId="urn:microsoft.com/office/officeart/2005/8/layout/vList3"/>
    <dgm:cxn modelId="{5DF1C88D-A305-48D6-9C34-813B4E098DCC}" type="presParOf" srcId="{82B55929-2D58-406E-AFEB-3808299C3DE1}" destId="{C36E8B13-489A-4FF0-9888-E0A411375397}" srcOrd="1" destOrd="0" presId="urn:microsoft.com/office/officeart/2005/8/layout/vList3"/>
    <dgm:cxn modelId="{9FEA7536-FD6A-4D2D-AF38-FE4CDB595752}" type="presParOf" srcId="{82B55929-2D58-406E-AFEB-3808299C3DE1}" destId="{FC3C4E04-2B51-4E36-AE82-C8F2BE9CD0A1}" srcOrd="2" destOrd="0" presId="urn:microsoft.com/office/officeart/2005/8/layout/vList3"/>
    <dgm:cxn modelId="{885428A8-08BE-4A79-A3E8-E5D74994FE73}" type="presParOf" srcId="{FC3C4E04-2B51-4E36-AE82-C8F2BE9CD0A1}" destId="{6BFBDBFB-5164-4E5F-834A-3422C8F85072}" srcOrd="0" destOrd="0" presId="urn:microsoft.com/office/officeart/2005/8/layout/vList3"/>
    <dgm:cxn modelId="{0CFAD179-C7D4-4594-90DE-9A7564B9AF6C}" type="presParOf" srcId="{FC3C4E04-2B51-4E36-AE82-C8F2BE9CD0A1}" destId="{B732A68D-78CC-4FCF-90DF-D1A56B169D48}" srcOrd="1" destOrd="0" presId="urn:microsoft.com/office/officeart/2005/8/layout/vList3"/>
    <dgm:cxn modelId="{C1C52476-B141-4FFB-8816-AA67E8ABF86E}" type="presParOf" srcId="{82B55929-2D58-406E-AFEB-3808299C3DE1}" destId="{4360DB76-2A5E-4B82-BF2E-52BB93D2D36F}" srcOrd="3" destOrd="0" presId="urn:microsoft.com/office/officeart/2005/8/layout/vList3"/>
    <dgm:cxn modelId="{8C8FC37E-602E-4571-91A6-124D397B707F}" type="presParOf" srcId="{82B55929-2D58-406E-AFEB-3808299C3DE1}" destId="{4629BAA1-7648-4FF0-9659-A4246E146C89}" srcOrd="4" destOrd="0" presId="urn:microsoft.com/office/officeart/2005/8/layout/vList3"/>
    <dgm:cxn modelId="{11FA8811-F51B-47F3-B146-C04F4B8BE0DF}" type="presParOf" srcId="{4629BAA1-7648-4FF0-9659-A4246E146C89}" destId="{E868C40E-99B3-4DC8-9EBA-661419A1A606}" srcOrd="0" destOrd="0" presId="urn:microsoft.com/office/officeart/2005/8/layout/vList3"/>
    <dgm:cxn modelId="{A4865DF1-1931-4CBE-A4FE-D3F3FA200076}" type="presParOf" srcId="{4629BAA1-7648-4FF0-9659-A4246E146C89}" destId="{18444FDE-B46E-439D-BA3B-8A2E539CA98F}" srcOrd="1" destOrd="0" presId="urn:microsoft.com/office/officeart/2005/8/layout/vList3"/>
    <dgm:cxn modelId="{53EA199F-B5BD-4FC4-9E03-49DBC38B2593}" type="presParOf" srcId="{82B55929-2D58-406E-AFEB-3808299C3DE1}" destId="{3E4D4C82-FFA8-454C-9316-7F57221C93B9}" srcOrd="5" destOrd="0" presId="urn:microsoft.com/office/officeart/2005/8/layout/vList3"/>
    <dgm:cxn modelId="{F98EE112-FE5E-44D3-BCFB-FA2C348EFF36}" type="presParOf" srcId="{82B55929-2D58-406E-AFEB-3808299C3DE1}" destId="{DFC65961-B1B2-49F4-9D6E-635668BDD0DE}" srcOrd="6" destOrd="0" presId="urn:microsoft.com/office/officeart/2005/8/layout/vList3"/>
    <dgm:cxn modelId="{0DA8C164-A528-4E97-AAC9-166FD92D626D}" type="presParOf" srcId="{DFC65961-B1B2-49F4-9D6E-635668BDD0DE}" destId="{E92E0837-7EA1-4678-A0B0-0385AD43D4B6}" srcOrd="0" destOrd="0" presId="urn:microsoft.com/office/officeart/2005/8/layout/vList3"/>
    <dgm:cxn modelId="{D3E384F8-583F-414A-A90C-F35AD84374A9}" type="presParOf" srcId="{DFC65961-B1B2-49F4-9D6E-635668BDD0DE}" destId="{934C8E2C-6ABF-4A49-9713-14848D48E47F}" srcOrd="1" destOrd="0" presId="urn:microsoft.com/office/officeart/2005/8/layout/vList3"/>
    <dgm:cxn modelId="{FFA98DD6-1EC2-4940-AC56-B041F7F8E391}" type="presParOf" srcId="{82B55929-2D58-406E-AFEB-3808299C3DE1}" destId="{C0F414C2-4B38-4B24-9900-C63954EF1AC9}" srcOrd="7" destOrd="0" presId="urn:microsoft.com/office/officeart/2005/8/layout/vList3"/>
    <dgm:cxn modelId="{8181C0C9-8AD0-4A45-8EB0-155A2699CAE3}" type="presParOf" srcId="{82B55929-2D58-406E-AFEB-3808299C3DE1}" destId="{7C2AB8E2-4598-49CF-9B18-F5EF7E1E1187}" srcOrd="8" destOrd="0" presId="urn:microsoft.com/office/officeart/2005/8/layout/vList3"/>
    <dgm:cxn modelId="{A105FA85-D890-4AE7-968B-4BBEE35619A9}" type="presParOf" srcId="{7C2AB8E2-4598-49CF-9B18-F5EF7E1E1187}" destId="{774ADDD1-F97F-482F-AE29-6EA70E10BB02}" srcOrd="0" destOrd="0" presId="urn:microsoft.com/office/officeart/2005/8/layout/vList3"/>
    <dgm:cxn modelId="{962F6A3F-BAFB-41E6-BD2A-60007D7EA45A}" type="presParOf" srcId="{7C2AB8E2-4598-49CF-9B18-F5EF7E1E1187}" destId="{38C120F6-B264-4D97-857A-AC791DA7EBF2}" srcOrd="1" destOrd="0" presId="urn:microsoft.com/office/officeart/2005/8/layout/vList3"/>
    <dgm:cxn modelId="{3CFD398E-49E6-4CFA-9783-BFCD897A559B}" type="presParOf" srcId="{82B55929-2D58-406E-AFEB-3808299C3DE1}" destId="{89FFCCD8-8F24-4444-91D5-51A55FA23EB5}" srcOrd="9" destOrd="0" presId="urn:microsoft.com/office/officeart/2005/8/layout/vList3"/>
    <dgm:cxn modelId="{BECCFF9E-E881-460A-A2C0-7E057F8D3106}" type="presParOf" srcId="{82B55929-2D58-406E-AFEB-3808299C3DE1}" destId="{02E2CF03-1A97-455E-978D-32CD9D5665C2}" srcOrd="10" destOrd="0" presId="urn:microsoft.com/office/officeart/2005/8/layout/vList3"/>
    <dgm:cxn modelId="{1458646F-AC2F-48F5-865D-90D0E95988ED}" type="presParOf" srcId="{02E2CF03-1A97-455E-978D-32CD9D5665C2}" destId="{037DDAB9-FA78-4DAE-A244-4148F2136C67}" srcOrd="0" destOrd="0" presId="urn:microsoft.com/office/officeart/2005/8/layout/vList3"/>
    <dgm:cxn modelId="{351EBE7B-3BF1-4509-826A-0B390117567F}" type="presParOf" srcId="{02E2CF03-1A97-455E-978D-32CD9D5665C2}" destId="{6484B69C-10E0-4EB5-B84B-17D1A657707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D0BBED-7973-4643-8292-0A6A212EEC8E}" type="doc">
      <dgm:prSet loTypeId="urn:microsoft.com/office/officeart/2008/layout/RadialCluster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544D7BB-5CD3-476A-B7D7-7075F2F6FBBC}">
      <dgm:prSet phldrT="[Text]"/>
      <dgm:spPr/>
      <dgm:t>
        <a:bodyPr/>
        <a:lstStyle/>
        <a:p>
          <a:r>
            <a:rPr lang="en-US" dirty="0" smtClean="0"/>
            <a:t>Transnational Access</a:t>
          </a:r>
          <a:endParaRPr lang="en-US" dirty="0"/>
        </a:p>
      </dgm:t>
    </dgm:pt>
    <dgm:pt modelId="{4477A496-B5A1-4AB9-AEA2-C82132A78FA3}" type="parTrans" cxnId="{F1BADF3C-A629-4A7F-BB68-780A25FC4E6B}">
      <dgm:prSet/>
      <dgm:spPr/>
      <dgm:t>
        <a:bodyPr/>
        <a:lstStyle/>
        <a:p>
          <a:endParaRPr lang="en-US"/>
        </a:p>
      </dgm:t>
    </dgm:pt>
    <dgm:pt modelId="{F4B0FFB3-E104-495D-B499-B1D95892D430}" type="sibTrans" cxnId="{F1BADF3C-A629-4A7F-BB68-780A25FC4E6B}">
      <dgm:prSet/>
      <dgm:spPr/>
      <dgm:t>
        <a:bodyPr/>
        <a:lstStyle/>
        <a:p>
          <a:endParaRPr lang="en-US"/>
        </a:p>
      </dgm:t>
    </dgm:pt>
    <dgm:pt modelId="{5872C88E-A974-48EF-B2BD-5BC3675CFEC2}">
      <dgm:prSet phldrT="[Text]"/>
      <dgm:spPr/>
      <dgm:t>
        <a:bodyPr/>
        <a:lstStyle/>
        <a:p>
          <a:r>
            <a:rPr lang="en-US" dirty="0" smtClean="0"/>
            <a:t>Joint Research Activities</a:t>
          </a:r>
          <a:endParaRPr lang="en-US" dirty="0"/>
        </a:p>
      </dgm:t>
    </dgm:pt>
    <dgm:pt modelId="{DFD2381C-4B5C-40AB-8A76-D8E268C6AE23}" type="parTrans" cxnId="{C7AD950C-E693-4B63-8B4D-D9692C709071}">
      <dgm:prSet/>
      <dgm:spPr/>
      <dgm:t>
        <a:bodyPr/>
        <a:lstStyle/>
        <a:p>
          <a:endParaRPr lang="en-US"/>
        </a:p>
      </dgm:t>
    </dgm:pt>
    <dgm:pt modelId="{69493437-A389-473F-95D8-6E8EDBD2F5DA}" type="sibTrans" cxnId="{C7AD950C-E693-4B63-8B4D-D9692C709071}">
      <dgm:prSet/>
      <dgm:spPr/>
      <dgm:t>
        <a:bodyPr/>
        <a:lstStyle/>
        <a:p>
          <a:endParaRPr lang="en-US"/>
        </a:p>
      </dgm:t>
    </dgm:pt>
    <dgm:pt modelId="{EEB1D60C-CE5E-4EF4-BE8B-5B5941FFF172}">
      <dgm:prSet phldrT="[Text]"/>
      <dgm:spPr/>
      <dgm:t>
        <a:bodyPr/>
        <a:lstStyle/>
        <a:p>
          <a:r>
            <a:rPr lang="en-US" dirty="0" smtClean="0"/>
            <a:t>Innovation Management &amp; </a:t>
          </a:r>
          <a:r>
            <a:rPr lang="en-US" baseline="0" dirty="0" smtClean="0"/>
            <a:t>Exploitation </a:t>
          </a:r>
          <a:endParaRPr lang="en-US" dirty="0"/>
        </a:p>
      </dgm:t>
    </dgm:pt>
    <dgm:pt modelId="{AB6D7814-8DE5-4719-B474-F9C467AEFD63}" type="parTrans" cxnId="{5BB7F5B2-A94C-4543-B237-D75C81EDC0F8}">
      <dgm:prSet/>
      <dgm:spPr/>
      <dgm:t>
        <a:bodyPr/>
        <a:lstStyle/>
        <a:p>
          <a:endParaRPr lang="en-US"/>
        </a:p>
      </dgm:t>
    </dgm:pt>
    <dgm:pt modelId="{52C9D4B6-DE25-4E7F-976E-64317E071D3F}" type="sibTrans" cxnId="{5BB7F5B2-A94C-4543-B237-D75C81EDC0F8}">
      <dgm:prSet/>
      <dgm:spPr/>
      <dgm:t>
        <a:bodyPr/>
        <a:lstStyle/>
        <a:p>
          <a:endParaRPr lang="en-US"/>
        </a:p>
      </dgm:t>
    </dgm:pt>
    <dgm:pt modelId="{E69DD709-A2A1-435F-AE9B-7D3CAF4BBB23}">
      <dgm:prSet phldrT="[Text]"/>
      <dgm:spPr/>
      <dgm:t>
        <a:bodyPr/>
        <a:lstStyle/>
        <a:p>
          <a:r>
            <a:rPr lang="en-US" dirty="0" smtClean="0"/>
            <a:t>Communication &amp;</a:t>
          </a:r>
        </a:p>
        <a:p>
          <a:r>
            <a:rPr lang="en-US" dirty="0" smtClean="0"/>
            <a:t>Dissemination </a:t>
          </a:r>
          <a:endParaRPr lang="en-US" dirty="0"/>
        </a:p>
      </dgm:t>
    </dgm:pt>
    <dgm:pt modelId="{E6194D63-1647-48B2-B98C-E7FB31ECABB2}" type="parTrans" cxnId="{7130EE62-3FBC-4A5C-9BEE-9924E315A993}">
      <dgm:prSet/>
      <dgm:spPr/>
      <dgm:t>
        <a:bodyPr/>
        <a:lstStyle/>
        <a:p>
          <a:endParaRPr lang="en-US"/>
        </a:p>
      </dgm:t>
    </dgm:pt>
    <dgm:pt modelId="{496C9FD3-5BE0-4090-92A5-FB19E4BCEB55}" type="sibTrans" cxnId="{7130EE62-3FBC-4A5C-9BEE-9924E315A993}">
      <dgm:prSet/>
      <dgm:spPr/>
      <dgm:t>
        <a:bodyPr/>
        <a:lstStyle/>
        <a:p>
          <a:endParaRPr lang="en-US"/>
        </a:p>
      </dgm:t>
    </dgm:pt>
    <dgm:pt modelId="{84AC6456-021F-4A72-B188-C83985B4F1F6}">
      <dgm:prSet phldrT="[Text]"/>
      <dgm:spPr/>
      <dgm:t>
        <a:bodyPr/>
        <a:lstStyle/>
        <a:p>
          <a:r>
            <a:rPr lang="en-US" dirty="0" smtClean="0"/>
            <a:t>Legacy &amp; Roadmap</a:t>
          </a:r>
          <a:endParaRPr lang="en-US" dirty="0"/>
        </a:p>
      </dgm:t>
    </dgm:pt>
    <dgm:pt modelId="{EAEE22AA-9363-4102-B89C-E1A50C8098AE}" type="parTrans" cxnId="{61F08D46-1F3B-4082-8111-6DC614431066}">
      <dgm:prSet/>
      <dgm:spPr/>
      <dgm:t>
        <a:bodyPr/>
        <a:lstStyle/>
        <a:p>
          <a:endParaRPr lang="en-US"/>
        </a:p>
      </dgm:t>
    </dgm:pt>
    <dgm:pt modelId="{C37F91AE-036C-406A-96AC-AA14C11E8198}" type="sibTrans" cxnId="{61F08D46-1F3B-4082-8111-6DC614431066}">
      <dgm:prSet/>
      <dgm:spPr/>
      <dgm:t>
        <a:bodyPr/>
        <a:lstStyle/>
        <a:p>
          <a:endParaRPr lang="en-US"/>
        </a:p>
      </dgm:t>
    </dgm:pt>
    <dgm:pt modelId="{10B3AE42-4024-47E8-A28C-35C6498402E6}">
      <dgm:prSet phldrT="[Text]"/>
      <dgm:spPr/>
      <dgm:t>
        <a:bodyPr/>
        <a:lstStyle/>
        <a:p>
          <a:r>
            <a:rPr lang="en-US" dirty="0" smtClean="0"/>
            <a:t>Stakeholder Engagement </a:t>
          </a:r>
          <a:endParaRPr lang="en-US" dirty="0"/>
        </a:p>
      </dgm:t>
    </dgm:pt>
    <dgm:pt modelId="{336468D2-1C74-41B0-A4D2-D8354FD24C56}" type="parTrans" cxnId="{9A023419-D799-4E15-9950-C8199CD65B04}">
      <dgm:prSet/>
      <dgm:spPr/>
      <dgm:t>
        <a:bodyPr/>
        <a:lstStyle/>
        <a:p>
          <a:endParaRPr lang="en-US"/>
        </a:p>
      </dgm:t>
    </dgm:pt>
    <dgm:pt modelId="{D10DDEF2-570E-4903-8A54-7BC10EA133A7}" type="sibTrans" cxnId="{9A023419-D799-4E15-9950-C8199CD65B04}">
      <dgm:prSet/>
      <dgm:spPr/>
      <dgm:t>
        <a:bodyPr/>
        <a:lstStyle/>
        <a:p>
          <a:endParaRPr lang="en-US"/>
        </a:p>
      </dgm:t>
    </dgm:pt>
    <dgm:pt modelId="{C47FF7E0-53E3-4C5E-9F79-BDDFBFB062B5}">
      <dgm:prSet phldrT="[Text]"/>
      <dgm:spPr/>
      <dgm:t>
        <a:bodyPr/>
        <a:lstStyle/>
        <a:p>
          <a:r>
            <a:rPr lang="en-US" dirty="0" smtClean="0"/>
            <a:t>Training and Education </a:t>
          </a:r>
          <a:endParaRPr lang="en-US" dirty="0"/>
        </a:p>
      </dgm:t>
    </dgm:pt>
    <dgm:pt modelId="{BA7FB7A3-D675-45AB-96B0-5AB0EC908EB0}" type="parTrans" cxnId="{B4E07FCE-F928-4B85-BE4C-2D2019B475FC}">
      <dgm:prSet/>
      <dgm:spPr/>
      <dgm:t>
        <a:bodyPr/>
        <a:lstStyle/>
        <a:p>
          <a:endParaRPr lang="en-US"/>
        </a:p>
      </dgm:t>
    </dgm:pt>
    <dgm:pt modelId="{D7EC9B30-DA4A-4D34-80B9-4D2430A9FF00}" type="sibTrans" cxnId="{B4E07FCE-F928-4B85-BE4C-2D2019B475FC}">
      <dgm:prSet/>
      <dgm:spPr/>
      <dgm:t>
        <a:bodyPr/>
        <a:lstStyle/>
        <a:p>
          <a:endParaRPr lang="en-US"/>
        </a:p>
      </dgm:t>
    </dgm:pt>
    <dgm:pt modelId="{9DEB2ED7-28F6-4DC5-8D56-93BBF468D9D8}" type="pres">
      <dgm:prSet presAssocID="{DCD0BBED-7973-4643-8292-0A6A212EEC8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D3FFC8C-0B53-4B23-851B-437EB108B4B8}" type="pres">
      <dgm:prSet presAssocID="{5544D7BB-5CD3-476A-B7D7-7075F2F6FBBC}" presName="singleCycle" presStyleCnt="0"/>
      <dgm:spPr/>
    </dgm:pt>
    <dgm:pt modelId="{7007856E-7976-4B5A-859E-574D57EC3D41}" type="pres">
      <dgm:prSet presAssocID="{5544D7BB-5CD3-476A-B7D7-7075F2F6FBBC}" presName="singleCenter" presStyleLbl="node1" presStyleIdx="0" presStyleCnt="7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A8A8B362-E7B2-4443-986A-43DBA495EA0F}" type="pres">
      <dgm:prSet presAssocID="{DFD2381C-4B5C-40AB-8A76-D8E268C6AE23}" presName="Name56" presStyleLbl="parChTrans1D2" presStyleIdx="0" presStyleCnt="6"/>
      <dgm:spPr/>
      <dgm:t>
        <a:bodyPr/>
        <a:lstStyle/>
        <a:p>
          <a:endParaRPr lang="en-US"/>
        </a:p>
      </dgm:t>
    </dgm:pt>
    <dgm:pt modelId="{4E076334-C9DC-4328-97E2-25516FE14076}" type="pres">
      <dgm:prSet presAssocID="{5872C88E-A974-48EF-B2BD-5BC3675CFEC2}" presName="text0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D829B1-60A6-4213-A8D3-6A90C73A9888}" type="pres">
      <dgm:prSet presAssocID="{AB6D7814-8DE5-4719-B474-F9C467AEFD63}" presName="Name56" presStyleLbl="parChTrans1D2" presStyleIdx="1" presStyleCnt="6"/>
      <dgm:spPr/>
      <dgm:t>
        <a:bodyPr/>
        <a:lstStyle/>
        <a:p>
          <a:endParaRPr lang="en-US"/>
        </a:p>
      </dgm:t>
    </dgm:pt>
    <dgm:pt modelId="{685C0238-898E-41E4-A2B7-B4C35E80CA19}" type="pres">
      <dgm:prSet presAssocID="{EEB1D60C-CE5E-4EF4-BE8B-5B5941FFF172}" presName="text0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AF5FB4-25A7-4589-87F7-47DB1C81211C}" type="pres">
      <dgm:prSet presAssocID="{E6194D63-1647-48B2-B98C-E7FB31ECABB2}" presName="Name56" presStyleLbl="parChTrans1D2" presStyleIdx="2" presStyleCnt="6"/>
      <dgm:spPr/>
      <dgm:t>
        <a:bodyPr/>
        <a:lstStyle/>
        <a:p>
          <a:endParaRPr lang="en-US"/>
        </a:p>
      </dgm:t>
    </dgm:pt>
    <dgm:pt modelId="{963879B1-980C-4C94-97D5-9C11E5395043}" type="pres">
      <dgm:prSet presAssocID="{E69DD709-A2A1-435F-AE9B-7D3CAF4BBB23}" presName="text0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E385AC-FBC3-4068-8F31-4361FCC1990E}" type="pres">
      <dgm:prSet presAssocID="{EAEE22AA-9363-4102-B89C-E1A50C8098AE}" presName="Name56" presStyleLbl="parChTrans1D2" presStyleIdx="3" presStyleCnt="6"/>
      <dgm:spPr/>
      <dgm:t>
        <a:bodyPr/>
        <a:lstStyle/>
        <a:p>
          <a:endParaRPr lang="en-US"/>
        </a:p>
      </dgm:t>
    </dgm:pt>
    <dgm:pt modelId="{5D858171-C95D-4957-853C-A18B8776BAA8}" type="pres">
      <dgm:prSet presAssocID="{84AC6456-021F-4A72-B188-C83985B4F1F6}" presName="text0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5DD257-4D94-43E1-9884-ACC538D4D269}" type="pres">
      <dgm:prSet presAssocID="{336468D2-1C74-41B0-A4D2-D8354FD24C56}" presName="Name56" presStyleLbl="parChTrans1D2" presStyleIdx="4" presStyleCnt="6"/>
      <dgm:spPr/>
      <dgm:t>
        <a:bodyPr/>
        <a:lstStyle/>
        <a:p>
          <a:endParaRPr lang="en-US"/>
        </a:p>
      </dgm:t>
    </dgm:pt>
    <dgm:pt modelId="{2C375899-DF52-4615-AE75-C446A1C6CF5D}" type="pres">
      <dgm:prSet presAssocID="{10B3AE42-4024-47E8-A28C-35C6498402E6}" presName="text0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BA8A2A-DEF5-45AD-AB0B-07BFCA82723D}" type="pres">
      <dgm:prSet presAssocID="{BA7FB7A3-D675-45AB-96B0-5AB0EC908EB0}" presName="Name56" presStyleLbl="parChTrans1D2" presStyleIdx="5" presStyleCnt="6"/>
      <dgm:spPr/>
      <dgm:t>
        <a:bodyPr/>
        <a:lstStyle/>
        <a:p>
          <a:endParaRPr lang="en-US"/>
        </a:p>
      </dgm:t>
    </dgm:pt>
    <dgm:pt modelId="{226F606F-1329-4D44-969F-2F8EC55C4F21}" type="pres">
      <dgm:prSet presAssocID="{C47FF7E0-53E3-4C5E-9F79-BDDFBFB062B5}" presName="text0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0FA50E-ACAB-4A56-B74A-A141A5E1F7A2}" type="presOf" srcId="{10B3AE42-4024-47E8-A28C-35C6498402E6}" destId="{2C375899-DF52-4615-AE75-C446A1C6CF5D}" srcOrd="0" destOrd="0" presId="urn:microsoft.com/office/officeart/2008/layout/RadialCluster"/>
    <dgm:cxn modelId="{B4E07FCE-F928-4B85-BE4C-2D2019B475FC}" srcId="{5544D7BB-5CD3-476A-B7D7-7075F2F6FBBC}" destId="{C47FF7E0-53E3-4C5E-9F79-BDDFBFB062B5}" srcOrd="5" destOrd="0" parTransId="{BA7FB7A3-D675-45AB-96B0-5AB0EC908EB0}" sibTransId="{D7EC9B30-DA4A-4D34-80B9-4D2430A9FF00}"/>
    <dgm:cxn modelId="{9A4AF491-6647-4DC5-A9C8-59E4E4CBB2C4}" type="presOf" srcId="{EAEE22AA-9363-4102-B89C-E1A50C8098AE}" destId="{2FE385AC-FBC3-4068-8F31-4361FCC1990E}" srcOrd="0" destOrd="0" presId="urn:microsoft.com/office/officeart/2008/layout/RadialCluster"/>
    <dgm:cxn modelId="{1029B3F9-0106-4BF3-9B2A-225E4079854C}" type="presOf" srcId="{BA7FB7A3-D675-45AB-96B0-5AB0EC908EB0}" destId="{4ABA8A2A-DEF5-45AD-AB0B-07BFCA82723D}" srcOrd="0" destOrd="0" presId="urn:microsoft.com/office/officeart/2008/layout/RadialCluster"/>
    <dgm:cxn modelId="{61F08D46-1F3B-4082-8111-6DC614431066}" srcId="{5544D7BB-5CD3-476A-B7D7-7075F2F6FBBC}" destId="{84AC6456-021F-4A72-B188-C83985B4F1F6}" srcOrd="3" destOrd="0" parTransId="{EAEE22AA-9363-4102-B89C-E1A50C8098AE}" sibTransId="{C37F91AE-036C-406A-96AC-AA14C11E8198}"/>
    <dgm:cxn modelId="{A8E5FF33-1C2A-4E65-AEDF-1BFA2064FE8F}" type="presOf" srcId="{336468D2-1C74-41B0-A4D2-D8354FD24C56}" destId="{2A5DD257-4D94-43E1-9884-ACC538D4D269}" srcOrd="0" destOrd="0" presId="urn:microsoft.com/office/officeart/2008/layout/RadialCluster"/>
    <dgm:cxn modelId="{C04D2471-DEAB-4D76-AAD8-6DF08293DE9C}" type="presOf" srcId="{84AC6456-021F-4A72-B188-C83985B4F1F6}" destId="{5D858171-C95D-4957-853C-A18B8776BAA8}" srcOrd="0" destOrd="0" presId="urn:microsoft.com/office/officeart/2008/layout/RadialCluster"/>
    <dgm:cxn modelId="{C7AD950C-E693-4B63-8B4D-D9692C709071}" srcId="{5544D7BB-5CD3-476A-B7D7-7075F2F6FBBC}" destId="{5872C88E-A974-48EF-B2BD-5BC3675CFEC2}" srcOrd="0" destOrd="0" parTransId="{DFD2381C-4B5C-40AB-8A76-D8E268C6AE23}" sibTransId="{69493437-A389-473F-95D8-6E8EDBD2F5DA}"/>
    <dgm:cxn modelId="{F1BADF3C-A629-4A7F-BB68-780A25FC4E6B}" srcId="{DCD0BBED-7973-4643-8292-0A6A212EEC8E}" destId="{5544D7BB-5CD3-476A-B7D7-7075F2F6FBBC}" srcOrd="0" destOrd="0" parTransId="{4477A496-B5A1-4AB9-AEA2-C82132A78FA3}" sibTransId="{F4B0FFB3-E104-495D-B499-B1D95892D430}"/>
    <dgm:cxn modelId="{E4E7596F-B12D-441C-9323-45DC8FFDD1C3}" type="presOf" srcId="{5872C88E-A974-48EF-B2BD-5BC3675CFEC2}" destId="{4E076334-C9DC-4328-97E2-25516FE14076}" srcOrd="0" destOrd="0" presId="urn:microsoft.com/office/officeart/2008/layout/RadialCluster"/>
    <dgm:cxn modelId="{11253521-3B90-4D40-B4A6-C882E480F92F}" type="presOf" srcId="{C47FF7E0-53E3-4C5E-9F79-BDDFBFB062B5}" destId="{226F606F-1329-4D44-969F-2F8EC55C4F21}" srcOrd="0" destOrd="0" presId="urn:microsoft.com/office/officeart/2008/layout/RadialCluster"/>
    <dgm:cxn modelId="{7130EE62-3FBC-4A5C-9BEE-9924E315A993}" srcId="{5544D7BB-5CD3-476A-B7D7-7075F2F6FBBC}" destId="{E69DD709-A2A1-435F-AE9B-7D3CAF4BBB23}" srcOrd="2" destOrd="0" parTransId="{E6194D63-1647-48B2-B98C-E7FB31ECABB2}" sibTransId="{496C9FD3-5BE0-4090-92A5-FB19E4BCEB55}"/>
    <dgm:cxn modelId="{4DA817EA-CD3A-41AA-994D-E03E25818C63}" type="presOf" srcId="{EEB1D60C-CE5E-4EF4-BE8B-5B5941FFF172}" destId="{685C0238-898E-41E4-A2B7-B4C35E80CA19}" srcOrd="0" destOrd="0" presId="urn:microsoft.com/office/officeart/2008/layout/RadialCluster"/>
    <dgm:cxn modelId="{8F0A9C9C-EB9F-4C41-89E6-F658B62E5B65}" type="presOf" srcId="{E6194D63-1647-48B2-B98C-E7FB31ECABB2}" destId="{0AAF5FB4-25A7-4589-87F7-47DB1C81211C}" srcOrd="0" destOrd="0" presId="urn:microsoft.com/office/officeart/2008/layout/RadialCluster"/>
    <dgm:cxn modelId="{9A023419-D799-4E15-9950-C8199CD65B04}" srcId="{5544D7BB-5CD3-476A-B7D7-7075F2F6FBBC}" destId="{10B3AE42-4024-47E8-A28C-35C6498402E6}" srcOrd="4" destOrd="0" parTransId="{336468D2-1C74-41B0-A4D2-D8354FD24C56}" sibTransId="{D10DDEF2-570E-4903-8A54-7BC10EA133A7}"/>
    <dgm:cxn modelId="{334D4793-E33C-4D36-869F-84DD097016FF}" type="presOf" srcId="{E69DD709-A2A1-435F-AE9B-7D3CAF4BBB23}" destId="{963879B1-980C-4C94-97D5-9C11E5395043}" srcOrd="0" destOrd="0" presId="urn:microsoft.com/office/officeart/2008/layout/RadialCluster"/>
    <dgm:cxn modelId="{11AF5F05-6A61-44FC-8AC9-9F2AB38A3AC6}" type="presOf" srcId="{DFD2381C-4B5C-40AB-8A76-D8E268C6AE23}" destId="{A8A8B362-E7B2-4443-986A-43DBA495EA0F}" srcOrd="0" destOrd="0" presId="urn:microsoft.com/office/officeart/2008/layout/RadialCluster"/>
    <dgm:cxn modelId="{5BB7F5B2-A94C-4543-B237-D75C81EDC0F8}" srcId="{5544D7BB-5CD3-476A-B7D7-7075F2F6FBBC}" destId="{EEB1D60C-CE5E-4EF4-BE8B-5B5941FFF172}" srcOrd="1" destOrd="0" parTransId="{AB6D7814-8DE5-4719-B474-F9C467AEFD63}" sibTransId="{52C9D4B6-DE25-4E7F-976E-64317E071D3F}"/>
    <dgm:cxn modelId="{CE45618C-F85E-4D77-9122-C5D86ACFC722}" type="presOf" srcId="{5544D7BB-5CD3-476A-B7D7-7075F2F6FBBC}" destId="{7007856E-7976-4B5A-859E-574D57EC3D41}" srcOrd="0" destOrd="0" presId="urn:microsoft.com/office/officeart/2008/layout/RadialCluster"/>
    <dgm:cxn modelId="{BADFEFA7-51BE-4937-A6C9-03E121629242}" type="presOf" srcId="{DCD0BBED-7973-4643-8292-0A6A212EEC8E}" destId="{9DEB2ED7-28F6-4DC5-8D56-93BBF468D9D8}" srcOrd="0" destOrd="0" presId="urn:microsoft.com/office/officeart/2008/layout/RadialCluster"/>
    <dgm:cxn modelId="{977A9B25-0F99-4042-AD19-A0899A390ACB}" type="presOf" srcId="{AB6D7814-8DE5-4719-B474-F9C467AEFD63}" destId="{93D829B1-60A6-4213-A8D3-6A90C73A9888}" srcOrd="0" destOrd="0" presId="urn:microsoft.com/office/officeart/2008/layout/RadialCluster"/>
    <dgm:cxn modelId="{23E17E52-68D8-4674-AD55-06F2D32CB591}" type="presParOf" srcId="{9DEB2ED7-28F6-4DC5-8D56-93BBF468D9D8}" destId="{FD3FFC8C-0B53-4B23-851B-437EB108B4B8}" srcOrd="0" destOrd="0" presId="urn:microsoft.com/office/officeart/2008/layout/RadialCluster"/>
    <dgm:cxn modelId="{4FF8AC9E-B26A-4037-A56B-6933E0DA9A28}" type="presParOf" srcId="{FD3FFC8C-0B53-4B23-851B-437EB108B4B8}" destId="{7007856E-7976-4B5A-859E-574D57EC3D41}" srcOrd="0" destOrd="0" presId="urn:microsoft.com/office/officeart/2008/layout/RadialCluster"/>
    <dgm:cxn modelId="{621BFE04-7B23-4916-9E18-F4FF7C296218}" type="presParOf" srcId="{FD3FFC8C-0B53-4B23-851B-437EB108B4B8}" destId="{A8A8B362-E7B2-4443-986A-43DBA495EA0F}" srcOrd="1" destOrd="0" presId="urn:microsoft.com/office/officeart/2008/layout/RadialCluster"/>
    <dgm:cxn modelId="{EB6BEE86-746F-4B5F-B496-96639AE22AE0}" type="presParOf" srcId="{FD3FFC8C-0B53-4B23-851B-437EB108B4B8}" destId="{4E076334-C9DC-4328-97E2-25516FE14076}" srcOrd="2" destOrd="0" presId="urn:microsoft.com/office/officeart/2008/layout/RadialCluster"/>
    <dgm:cxn modelId="{A49D261D-0C21-43FF-B95D-38D3BC6266AF}" type="presParOf" srcId="{FD3FFC8C-0B53-4B23-851B-437EB108B4B8}" destId="{93D829B1-60A6-4213-A8D3-6A90C73A9888}" srcOrd="3" destOrd="0" presId="urn:microsoft.com/office/officeart/2008/layout/RadialCluster"/>
    <dgm:cxn modelId="{AB92D8C8-52D9-492C-B512-A2DF2B9C7DEC}" type="presParOf" srcId="{FD3FFC8C-0B53-4B23-851B-437EB108B4B8}" destId="{685C0238-898E-41E4-A2B7-B4C35E80CA19}" srcOrd="4" destOrd="0" presId="urn:microsoft.com/office/officeart/2008/layout/RadialCluster"/>
    <dgm:cxn modelId="{587FDD58-ABC6-4888-AE2B-A3D8A5B72755}" type="presParOf" srcId="{FD3FFC8C-0B53-4B23-851B-437EB108B4B8}" destId="{0AAF5FB4-25A7-4589-87F7-47DB1C81211C}" srcOrd="5" destOrd="0" presId="urn:microsoft.com/office/officeart/2008/layout/RadialCluster"/>
    <dgm:cxn modelId="{4B278BA9-C530-407E-8270-CF826E90FAC2}" type="presParOf" srcId="{FD3FFC8C-0B53-4B23-851B-437EB108B4B8}" destId="{963879B1-980C-4C94-97D5-9C11E5395043}" srcOrd="6" destOrd="0" presId="urn:microsoft.com/office/officeart/2008/layout/RadialCluster"/>
    <dgm:cxn modelId="{2AD31689-4351-42FC-985A-FD794F019F3A}" type="presParOf" srcId="{FD3FFC8C-0B53-4B23-851B-437EB108B4B8}" destId="{2FE385AC-FBC3-4068-8F31-4361FCC1990E}" srcOrd="7" destOrd="0" presId="urn:microsoft.com/office/officeart/2008/layout/RadialCluster"/>
    <dgm:cxn modelId="{48EA1A20-F552-43C4-A632-5EBC39DA71E2}" type="presParOf" srcId="{FD3FFC8C-0B53-4B23-851B-437EB108B4B8}" destId="{5D858171-C95D-4957-853C-A18B8776BAA8}" srcOrd="8" destOrd="0" presId="urn:microsoft.com/office/officeart/2008/layout/RadialCluster"/>
    <dgm:cxn modelId="{F4E798E7-EB5A-490C-8B94-8F4084F5E0A1}" type="presParOf" srcId="{FD3FFC8C-0B53-4B23-851B-437EB108B4B8}" destId="{2A5DD257-4D94-43E1-9884-ACC538D4D269}" srcOrd="9" destOrd="0" presId="urn:microsoft.com/office/officeart/2008/layout/RadialCluster"/>
    <dgm:cxn modelId="{3067F96B-8016-48BA-842A-813DF953FFD8}" type="presParOf" srcId="{FD3FFC8C-0B53-4B23-851B-437EB108B4B8}" destId="{2C375899-DF52-4615-AE75-C446A1C6CF5D}" srcOrd="10" destOrd="0" presId="urn:microsoft.com/office/officeart/2008/layout/RadialCluster"/>
    <dgm:cxn modelId="{25C6D716-6B52-4538-A7CB-AC190742BDCB}" type="presParOf" srcId="{FD3FFC8C-0B53-4B23-851B-437EB108B4B8}" destId="{4ABA8A2A-DEF5-45AD-AB0B-07BFCA82723D}" srcOrd="11" destOrd="0" presId="urn:microsoft.com/office/officeart/2008/layout/RadialCluster"/>
    <dgm:cxn modelId="{05B8DD5F-9B9F-4C5C-B3A6-51CBFAA31496}" type="presParOf" srcId="{FD3FFC8C-0B53-4B23-851B-437EB108B4B8}" destId="{226F606F-1329-4D44-969F-2F8EC55C4F21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D99788-9444-4539-9223-506C3B8D1B7C}" type="doc">
      <dgm:prSet loTypeId="urn:microsoft.com/office/officeart/2005/8/layout/rings+Icon" loCatId="officeonline" qsTypeId="urn:microsoft.com/office/officeart/2005/8/quickstyle/simple1" qsCatId="simple" csTypeId="urn:microsoft.com/office/officeart/2005/8/colors/colorful4" csCatId="colorful" phldr="1"/>
      <dgm:spPr/>
    </dgm:pt>
    <dgm:pt modelId="{0906E278-C9F6-4517-AD5C-83A7AECA1AE3}">
      <dgm:prSet phldrT="[Text]"/>
      <dgm:spPr/>
      <dgm:t>
        <a:bodyPr/>
        <a:lstStyle/>
        <a:p>
          <a:r>
            <a:rPr lang="en-US" dirty="0" smtClean="0"/>
            <a:t>Industry </a:t>
          </a:r>
          <a:endParaRPr lang="en-US" dirty="0"/>
        </a:p>
      </dgm:t>
    </dgm:pt>
    <dgm:pt modelId="{71341EB1-C863-4CC0-886C-0F803387C184}" type="parTrans" cxnId="{14127256-3E8A-45E2-81F3-C494D092ED63}">
      <dgm:prSet/>
      <dgm:spPr/>
      <dgm:t>
        <a:bodyPr/>
        <a:lstStyle/>
        <a:p>
          <a:endParaRPr lang="en-US"/>
        </a:p>
      </dgm:t>
    </dgm:pt>
    <dgm:pt modelId="{C824B737-4C7A-4905-AA45-1CC72FEBE0F4}" type="sibTrans" cxnId="{14127256-3E8A-45E2-81F3-C494D092ED63}">
      <dgm:prSet/>
      <dgm:spPr/>
      <dgm:t>
        <a:bodyPr/>
        <a:lstStyle/>
        <a:p>
          <a:endParaRPr lang="en-US"/>
        </a:p>
      </dgm:t>
    </dgm:pt>
    <dgm:pt modelId="{7E1D5556-2F5C-44A9-BB17-A7185AB8341B}">
      <dgm:prSet phldrT="[Text]"/>
      <dgm:spPr/>
      <dgm:t>
        <a:bodyPr/>
        <a:lstStyle/>
        <a:p>
          <a:r>
            <a:rPr lang="en-US" dirty="0" smtClean="0"/>
            <a:t>Innovation </a:t>
          </a:r>
          <a:endParaRPr lang="en-US" dirty="0"/>
        </a:p>
      </dgm:t>
    </dgm:pt>
    <dgm:pt modelId="{514EE4C5-D47D-4AA7-B0AC-D354EE0CDC61}" type="parTrans" cxnId="{4A8F8CD5-6265-4A9B-B473-D7E1536AA202}">
      <dgm:prSet/>
      <dgm:spPr/>
      <dgm:t>
        <a:bodyPr/>
        <a:lstStyle/>
        <a:p>
          <a:endParaRPr lang="en-US"/>
        </a:p>
      </dgm:t>
    </dgm:pt>
    <dgm:pt modelId="{1B0B2CD3-C362-44FB-AE59-BC8446F4AE58}" type="sibTrans" cxnId="{4A8F8CD5-6265-4A9B-B473-D7E1536AA202}">
      <dgm:prSet/>
      <dgm:spPr/>
      <dgm:t>
        <a:bodyPr/>
        <a:lstStyle/>
        <a:p>
          <a:endParaRPr lang="en-US"/>
        </a:p>
      </dgm:t>
    </dgm:pt>
    <dgm:pt modelId="{E697BBBD-2FB4-4D91-A72D-81C1DB8F4848}">
      <dgm:prSet phldrT="[Text]"/>
      <dgm:spPr/>
      <dgm:t>
        <a:bodyPr/>
        <a:lstStyle/>
        <a:p>
          <a:r>
            <a:rPr lang="en-US" dirty="0" smtClean="0"/>
            <a:t>Research </a:t>
          </a:r>
          <a:endParaRPr lang="en-US" dirty="0"/>
        </a:p>
      </dgm:t>
    </dgm:pt>
    <dgm:pt modelId="{BA1C1A00-37CE-42D4-97AB-A61EBD537019}" type="parTrans" cxnId="{15DB786F-8BFE-4C2F-8582-44E183633DCC}">
      <dgm:prSet/>
      <dgm:spPr/>
      <dgm:t>
        <a:bodyPr/>
        <a:lstStyle/>
        <a:p>
          <a:endParaRPr lang="en-US"/>
        </a:p>
      </dgm:t>
    </dgm:pt>
    <dgm:pt modelId="{6824EE7D-E7EE-4E08-A796-A747DB8D065C}" type="sibTrans" cxnId="{15DB786F-8BFE-4C2F-8582-44E183633DCC}">
      <dgm:prSet/>
      <dgm:spPr/>
      <dgm:t>
        <a:bodyPr/>
        <a:lstStyle/>
        <a:p>
          <a:endParaRPr lang="en-US"/>
        </a:p>
      </dgm:t>
    </dgm:pt>
    <dgm:pt modelId="{FF9F019E-CB8F-4092-A136-0273610D9CFE}" type="pres">
      <dgm:prSet presAssocID="{FCD99788-9444-4539-9223-506C3B8D1B7C}" presName="Name0" presStyleCnt="0">
        <dgm:presLayoutVars>
          <dgm:chMax val="7"/>
          <dgm:dir/>
          <dgm:resizeHandles val="exact"/>
        </dgm:presLayoutVars>
      </dgm:prSet>
      <dgm:spPr/>
    </dgm:pt>
    <dgm:pt modelId="{925C717F-7893-4292-B995-4926094207EE}" type="pres">
      <dgm:prSet presAssocID="{FCD99788-9444-4539-9223-506C3B8D1B7C}" presName="ellipse1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81255-D5AA-453A-9E3C-CFC73C8C858F}" type="pres">
      <dgm:prSet presAssocID="{FCD99788-9444-4539-9223-506C3B8D1B7C}" presName="ellipse2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6E4D8B-2C46-4C62-BAF2-447BA897EAB0}" type="pres">
      <dgm:prSet presAssocID="{FCD99788-9444-4539-9223-506C3B8D1B7C}" presName="ellipse3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DB786F-8BFE-4C2F-8582-44E183633DCC}" srcId="{FCD99788-9444-4539-9223-506C3B8D1B7C}" destId="{E697BBBD-2FB4-4D91-A72D-81C1DB8F4848}" srcOrd="2" destOrd="0" parTransId="{BA1C1A00-37CE-42D4-97AB-A61EBD537019}" sibTransId="{6824EE7D-E7EE-4E08-A796-A747DB8D065C}"/>
    <dgm:cxn modelId="{32BDB1E5-3F6F-4C67-A6A3-0E55E8207F69}" type="presOf" srcId="{0906E278-C9F6-4517-AD5C-83A7AECA1AE3}" destId="{925C717F-7893-4292-B995-4926094207EE}" srcOrd="0" destOrd="0" presId="urn:microsoft.com/office/officeart/2005/8/layout/rings+Icon"/>
    <dgm:cxn modelId="{509C6533-7450-4080-B65C-E6E4F7B91E1A}" type="presOf" srcId="{7E1D5556-2F5C-44A9-BB17-A7185AB8341B}" destId="{19981255-D5AA-453A-9E3C-CFC73C8C858F}" srcOrd="0" destOrd="0" presId="urn:microsoft.com/office/officeart/2005/8/layout/rings+Icon"/>
    <dgm:cxn modelId="{42DB24A5-2408-4007-A0F7-27E573DB558A}" type="presOf" srcId="{E697BBBD-2FB4-4D91-A72D-81C1DB8F4848}" destId="{746E4D8B-2C46-4C62-BAF2-447BA897EAB0}" srcOrd="0" destOrd="0" presId="urn:microsoft.com/office/officeart/2005/8/layout/rings+Icon"/>
    <dgm:cxn modelId="{3D88F800-60E6-40DC-8666-4122F49D4721}" type="presOf" srcId="{FCD99788-9444-4539-9223-506C3B8D1B7C}" destId="{FF9F019E-CB8F-4092-A136-0273610D9CFE}" srcOrd="0" destOrd="0" presId="urn:microsoft.com/office/officeart/2005/8/layout/rings+Icon"/>
    <dgm:cxn modelId="{14127256-3E8A-45E2-81F3-C494D092ED63}" srcId="{FCD99788-9444-4539-9223-506C3B8D1B7C}" destId="{0906E278-C9F6-4517-AD5C-83A7AECA1AE3}" srcOrd="0" destOrd="0" parTransId="{71341EB1-C863-4CC0-886C-0F803387C184}" sibTransId="{C824B737-4C7A-4905-AA45-1CC72FEBE0F4}"/>
    <dgm:cxn modelId="{4A8F8CD5-6265-4A9B-B473-D7E1536AA202}" srcId="{FCD99788-9444-4539-9223-506C3B8D1B7C}" destId="{7E1D5556-2F5C-44A9-BB17-A7185AB8341B}" srcOrd="1" destOrd="0" parTransId="{514EE4C5-D47D-4AA7-B0AC-D354EE0CDC61}" sibTransId="{1B0B2CD3-C362-44FB-AE59-BC8446F4AE58}"/>
    <dgm:cxn modelId="{5378582B-B6E2-402F-B297-C53E0C89B9A9}" type="presParOf" srcId="{FF9F019E-CB8F-4092-A136-0273610D9CFE}" destId="{925C717F-7893-4292-B995-4926094207EE}" srcOrd="0" destOrd="0" presId="urn:microsoft.com/office/officeart/2005/8/layout/rings+Icon"/>
    <dgm:cxn modelId="{E22BA865-BD41-49E8-BED0-3EC46710FFF5}" type="presParOf" srcId="{FF9F019E-CB8F-4092-A136-0273610D9CFE}" destId="{19981255-D5AA-453A-9E3C-CFC73C8C858F}" srcOrd="1" destOrd="0" presId="urn:microsoft.com/office/officeart/2005/8/layout/rings+Icon"/>
    <dgm:cxn modelId="{F7D318A7-267C-4D81-93BD-EF540B2061F8}" type="presParOf" srcId="{FF9F019E-CB8F-4092-A136-0273610D9CFE}" destId="{746E4D8B-2C46-4C62-BAF2-447BA897EAB0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551FCA-A595-4565-A366-5F0388A97EAD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9BED3F43-F3E7-4E27-9603-B253A32A811B}">
      <dgm:prSet phldrT="[Text]"/>
      <dgm:spPr/>
      <dgm:t>
        <a:bodyPr/>
        <a:lstStyle/>
        <a:p>
          <a:r>
            <a:rPr lang="en-US" dirty="0" smtClean="0"/>
            <a:t>3 Access </a:t>
          </a:r>
          <a:r>
            <a:rPr lang="en-US" dirty="0" err="1" smtClean="0"/>
            <a:t>Programmes</a:t>
          </a:r>
          <a:endParaRPr lang="en-US" dirty="0"/>
        </a:p>
      </dgm:t>
    </dgm:pt>
    <dgm:pt modelId="{21148B4D-DA70-4E00-B9E9-8311ABAF1650}" type="parTrans" cxnId="{141BD22C-12AE-416D-A203-E64789F3681D}">
      <dgm:prSet/>
      <dgm:spPr/>
      <dgm:t>
        <a:bodyPr/>
        <a:lstStyle/>
        <a:p>
          <a:endParaRPr lang="en-US"/>
        </a:p>
      </dgm:t>
    </dgm:pt>
    <dgm:pt modelId="{D66DCC29-2145-4D89-927F-6E1C411C9AAF}" type="sibTrans" cxnId="{141BD22C-12AE-416D-A203-E64789F3681D}">
      <dgm:prSet/>
      <dgm:spPr/>
      <dgm:t>
        <a:bodyPr/>
        <a:lstStyle/>
        <a:p>
          <a:endParaRPr lang="en-US"/>
        </a:p>
      </dgm:t>
    </dgm:pt>
    <dgm:pt modelId="{7CA68D53-F3EE-4979-BCBE-A1A4F9F9FC67}">
      <dgm:prSet phldrT="[Text]"/>
      <dgm:spPr/>
      <dgm:t>
        <a:bodyPr/>
        <a:lstStyle/>
        <a:p>
          <a:r>
            <a:rPr lang="en-US" dirty="0" smtClean="0"/>
            <a:t>2020</a:t>
          </a:r>
          <a:endParaRPr lang="en-US" dirty="0"/>
        </a:p>
      </dgm:t>
    </dgm:pt>
    <dgm:pt modelId="{CEA42934-AAD4-4A10-98DA-ABD2D307108B}" type="parTrans" cxnId="{A9788678-73E4-481B-8803-58A0507C762D}">
      <dgm:prSet/>
      <dgm:spPr/>
      <dgm:t>
        <a:bodyPr/>
        <a:lstStyle/>
        <a:p>
          <a:endParaRPr lang="en-US"/>
        </a:p>
      </dgm:t>
    </dgm:pt>
    <dgm:pt modelId="{1343FD87-E697-4521-9BE3-F849AB908FAE}" type="sibTrans" cxnId="{A9788678-73E4-481B-8803-58A0507C762D}">
      <dgm:prSet/>
      <dgm:spPr/>
      <dgm:t>
        <a:bodyPr/>
        <a:lstStyle/>
        <a:p>
          <a:endParaRPr lang="en-US"/>
        </a:p>
      </dgm:t>
    </dgm:pt>
    <dgm:pt modelId="{D4137A09-837F-49A7-ADCC-A5665786809E}">
      <dgm:prSet phldrT="[Text]"/>
      <dgm:spPr/>
      <dgm:t>
        <a:bodyPr/>
        <a:lstStyle/>
        <a:p>
          <a:r>
            <a:rPr lang="en-US" dirty="0" smtClean="0"/>
            <a:t>2022</a:t>
          </a:r>
          <a:endParaRPr lang="en-US" dirty="0"/>
        </a:p>
      </dgm:t>
    </dgm:pt>
    <dgm:pt modelId="{60E415A4-E1DC-4740-967E-B4A45420ACD4}" type="parTrans" cxnId="{040A3ABB-C3F6-4636-8869-05CD3DE7E85A}">
      <dgm:prSet/>
      <dgm:spPr/>
      <dgm:t>
        <a:bodyPr/>
        <a:lstStyle/>
        <a:p>
          <a:endParaRPr lang="en-US"/>
        </a:p>
      </dgm:t>
    </dgm:pt>
    <dgm:pt modelId="{46A786C9-8D77-4BEE-B608-67739C56DA4B}" type="sibTrans" cxnId="{040A3ABB-C3F6-4636-8869-05CD3DE7E85A}">
      <dgm:prSet/>
      <dgm:spPr/>
      <dgm:t>
        <a:bodyPr/>
        <a:lstStyle/>
        <a:p>
          <a:endParaRPr lang="en-US"/>
        </a:p>
      </dgm:t>
    </dgm:pt>
    <dgm:pt modelId="{C4D1E904-B607-4F77-9EA7-5FF911E6E748}">
      <dgm:prSet/>
      <dgm:spPr/>
      <dgm:t>
        <a:bodyPr/>
        <a:lstStyle/>
        <a:p>
          <a:r>
            <a:rPr lang="en-US" dirty="0" smtClean="0"/>
            <a:t>2021</a:t>
          </a:r>
          <a:endParaRPr lang="en-US" dirty="0"/>
        </a:p>
      </dgm:t>
    </dgm:pt>
    <dgm:pt modelId="{A84E73B7-226E-4889-8683-C5E2188ED572}" type="parTrans" cxnId="{71468727-1A85-41F4-8644-4A11EFFC307D}">
      <dgm:prSet/>
      <dgm:spPr/>
      <dgm:t>
        <a:bodyPr/>
        <a:lstStyle/>
        <a:p>
          <a:endParaRPr lang="en-US"/>
        </a:p>
      </dgm:t>
    </dgm:pt>
    <dgm:pt modelId="{51B41031-9217-4BA4-84E7-A7864FE65203}" type="sibTrans" cxnId="{71468727-1A85-41F4-8644-4A11EFFC307D}">
      <dgm:prSet/>
      <dgm:spPr/>
      <dgm:t>
        <a:bodyPr/>
        <a:lstStyle/>
        <a:p>
          <a:endParaRPr lang="en-US"/>
        </a:p>
      </dgm:t>
    </dgm:pt>
    <dgm:pt modelId="{81CCE057-C6E7-4FE8-A6B8-364D36BAF57F}" type="pres">
      <dgm:prSet presAssocID="{BF551FCA-A595-4565-A366-5F0388A97EAD}" presName="Name0" presStyleCnt="0">
        <dgm:presLayoutVars>
          <dgm:dir/>
          <dgm:animLvl val="lvl"/>
          <dgm:resizeHandles val="exact"/>
        </dgm:presLayoutVars>
      </dgm:prSet>
      <dgm:spPr/>
    </dgm:pt>
    <dgm:pt modelId="{97E5CC18-57A3-4ABC-95A0-B748BC8CEB08}" type="pres">
      <dgm:prSet presAssocID="{9BED3F43-F3E7-4E27-9603-B253A32A811B}" presName="parTxOnly" presStyleLbl="node1" presStyleIdx="0" presStyleCnt="4" custLinFactX="-8626" custLinFactY="-40385" custLinFactNeighborX="-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5B0493-1FA6-4C0F-B363-D7E12493A449}" type="pres">
      <dgm:prSet presAssocID="{D66DCC29-2145-4D89-927F-6E1C411C9AAF}" presName="parTxOnlySpace" presStyleCnt="0"/>
      <dgm:spPr/>
    </dgm:pt>
    <dgm:pt modelId="{43EA505E-D407-44A9-8CBC-1A0D0EB7CE8B}" type="pres">
      <dgm:prSet presAssocID="{7CA68D53-F3EE-4979-BCBE-A1A4F9F9FC67}" presName="parTxOnly" presStyleLbl="node1" presStyleIdx="1" presStyleCnt="4" custLinFactNeighborX="-8246" custLinFactNeighborY="465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B2B692-D2E6-4746-87FB-812EFD8E7423}" type="pres">
      <dgm:prSet presAssocID="{1343FD87-E697-4521-9BE3-F849AB908FAE}" presName="parTxOnlySpace" presStyleCnt="0"/>
      <dgm:spPr/>
    </dgm:pt>
    <dgm:pt modelId="{00F5F8D5-452D-4987-AF7C-761DD508CDD9}" type="pres">
      <dgm:prSet presAssocID="{C4D1E904-B607-4F77-9EA7-5FF911E6E74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0A0AE3-4324-420E-997D-6AB8778FC8CC}" type="pres">
      <dgm:prSet presAssocID="{51B41031-9217-4BA4-84E7-A7864FE65203}" presName="parTxOnlySpace" presStyleCnt="0"/>
      <dgm:spPr/>
    </dgm:pt>
    <dgm:pt modelId="{BE6635D7-74E9-4350-8CBB-A9B2C3037CFB}" type="pres">
      <dgm:prSet presAssocID="{D4137A09-837F-49A7-ADCC-A5665786809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788678-73E4-481B-8803-58A0507C762D}" srcId="{BF551FCA-A595-4565-A366-5F0388A97EAD}" destId="{7CA68D53-F3EE-4979-BCBE-A1A4F9F9FC67}" srcOrd="1" destOrd="0" parTransId="{CEA42934-AAD4-4A10-98DA-ABD2D307108B}" sibTransId="{1343FD87-E697-4521-9BE3-F849AB908FAE}"/>
    <dgm:cxn modelId="{9473019A-FABD-4CCA-9763-97773ACD5C0C}" type="presOf" srcId="{D4137A09-837F-49A7-ADCC-A5665786809E}" destId="{BE6635D7-74E9-4350-8CBB-A9B2C3037CFB}" srcOrd="0" destOrd="0" presId="urn:microsoft.com/office/officeart/2005/8/layout/chevron1"/>
    <dgm:cxn modelId="{71468727-1A85-41F4-8644-4A11EFFC307D}" srcId="{BF551FCA-A595-4565-A366-5F0388A97EAD}" destId="{C4D1E904-B607-4F77-9EA7-5FF911E6E748}" srcOrd="2" destOrd="0" parTransId="{A84E73B7-226E-4889-8683-C5E2188ED572}" sibTransId="{51B41031-9217-4BA4-84E7-A7864FE65203}"/>
    <dgm:cxn modelId="{141BD22C-12AE-416D-A203-E64789F3681D}" srcId="{BF551FCA-A595-4565-A366-5F0388A97EAD}" destId="{9BED3F43-F3E7-4E27-9603-B253A32A811B}" srcOrd="0" destOrd="0" parTransId="{21148B4D-DA70-4E00-B9E9-8311ABAF1650}" sibTransId="{D66DCC29-2145-4D89-927F-6E1C411C9AAF}"/>
    <dgm:cxn modelId="{18F77F97-5E99-44B7-9AAA-B71EDDED0517}" type="presOf" srcId="{C4D1E904-B607-4F77-9EA7-5FF911E6E748}" destId="{00F5F8D5-452D-4987-AF7C-761DD508CDD9}" srcOrd="0" destOrd="0" presId="urn:microsoft.com/office/officeart/2005/8/layout/chevron1"/>
    <dgm:cxn modelId="{040A3ABB-C3F6-4636-8869-05CD3DE7E85A}" srcId="{BF551FCA-A595-4565-A366-5F0388A97EAD}" destId="{D4137A09-837F-49A7-ADCC-A5665786809E}" srcOrd="3" destOrd="0" parTransId="{60E415A4-E1DC-4740-967E-B4A45420ACD4}" sibTransId="{46A786C9-8D77-4BEE-B608-67739C56DA4B}"/>
    <dgm:cxn modelId="{0A5B9DDB-7409-41DC-AEAE-CF1A52734D4D}" type="presOf" srcId="{BF551FCA-A595-4565-A366-5F0388A97EAD}" destId="{81CCE057-C6E7-4FE8-A6B8-364D36BAF57F}" srcOrd="0" destOrd="0" presId="urn:microsoft.com/office/officeart/2005/8/layout/chevron1"/>
    <dgm:cxn modelId="{13F53055-E448-406D-8B7B-807AF388A36C}" type="presOf" srcId="{7CA68D53-F3EE-4979-BCBE-A1A4F9F9FC67}" destId="{43EA505E-D407-44A9-8CBC-1A0D0EB7CE8B}" srcOrd="0" destOrd="0" presId="urn:microsoft.com/office/officeart/2005/8/layout/chevron1"/>
    <dgm:cxn modelId="{31B74713-6ECA-4AD6-856B-5D8DB70269B4}" type="presOf" srcId="{9BED3F43-F3E7-4E27-9603-B253A32A811B}" destId="{97E5CC18-57A3-4ABC-95A0-B748BC8CEB08}" srcOrd="0" destOrd="0" presId="urn:microsoft.com/office/officeart/2005/8/layout/chevron1"/>
    <dgm:cxn modelId="{08B5CF30-122C-4001-A3FC-3CBD3AC29BB3}" type="presParOf" srcId="{81CCE057-C6E7-4FE8-A6B8-364D36BAF57F}" destId="{97E5CC18-57A3-4ABC-95A0-B748BC8CEB08}" srcOrd="0" destOrd="0" presId="urn:microsoft.com/office/officeart/2005/8/layout/chevron1"/>
    <dgm:cxn modelId="{5D0A2CD6-43B9-4481-BF56-1E5A29F6A886}" type="presParOf" srcId="{81CCE057-C6E7-4FE8-A6B8-364D36BAF57F}" destId="{5F5B0493-1FA6-4C0F-B363-D7E12493A449}" srcOrd="1" destOrd="0" presId="urn:microsoft.com/office/officeart/2005/8/layout/chevron1"/>
    <dgm:cxn modelId="{FB6801F2-BB05-4851-9CDB-3C2D5F94C17D}" type="presParOf" srcId="{81CCE057-C6E7-4FE8-A6B8-364D36BAF57F}" destId="{43EA505E-D407-44A9-8CBC-1A0D0EB7CE8B}" srcOrd="2" destOrd="0" presId="urn:microsoft.com/office/officeart/2005/8/layout/chevron1"/>
    <dgm:cxn modelId="{58B64270-75A9-409A-A1FE-EB2FC23C84BC}" type="presParOf" srcId="{81CCE057-C6E7-4FE8-A6B8-364D36BAF57F}" destId="{6CB2B692-D2E6-4746-87FB-812EFD8E7423}" srcOrd="3" destOrd="0" presId="urn:microsoft.com/office/officeart/2005/8/layout/chevron1"/>
    <dgm:cxn modelId="{3A4DEECB-3FE5-4C88-B26B-5E78E161710B}" type="presParOf" srcId="{81CCE057-C6E7-4FE8-A6B8-364D36BAF57F}" destId="{00F5F8D5-452D-4987-AF7C-761DD508CDD9}" srcOrd="4" destOrd="0" presId="urn:microsoft.com/office/officeart/2005/8/layout/chevron1"/>
    <dgm:cxn modelId="{2E7C3829-2AF8-4D4D-AAD2-3C0ED9200430}" type="presParOf" srcId="{81CCE057-C6E7-4FE8-A6B8-364D36BAF57F}" destId="{520A0AE3-4324-420E-997D-6AB8778FC8CC}" srcOrd="5" destOrd="0" presId="urn:microsoft.com/office/officeart/2005/8/layout/chevron1"/>
    <dgm:cxn modelId="{3F43B967-8188-40EE-B02A-AC7EDCADBAD2}" type="presParOf" srcId="{81CCE057-C6E7-4FE8-A6B8-364D36BAF57F}" destId="{BE6635D7-74E9-4350-8CBB-A9B2C3037CFB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3EF134-1BB3-4492-8AD8-A504019C0884}">
      <dsp:nvSpPr>
        <dsp:cNvPr id="0" name=""/>
        <dsp:cNvSpPr/>
      </dsp:nvSpPr>
      <dsp:spPr>
        <a:xfrm rot="10800000">
          <a:off x="718586" y="0"/>
          <a:ext cx="2909678" cy="73508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150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entury Gothic" panose="020B0502020202020204" pitchFamily="34" charset="0"/>
            </a:rPr>
            <a:t>42 Partners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entury Gothic" panose="020B0502020202020204" pitchFamily="34" charset="0"/>
            </a:rPr>
            <a:t>9.9M € Budget </a:t>
          </a:r>
          <a:endParaRPr lang="en-IE" sz="2000" kern="1200" dirty="0">
            <a:latin typeface="Century Gothic" panose="020B0502020202020204" pitchFamily="34" charset="0"/>
          </a:endParaRPr>
        </a:p>
      </dsp:txBody>
      <dsp:txXfrm rot="10800000">
        <a:off x="902356" y="0"/>
        <a:ext cx="2725908" cy="735080"/>
      </dsp:txXfrm>
    </dsp:sp>
    <dsp:sp modelId="{EB43279A-D85C-4309-8869-0668144AB917}">
      <dsp:nvSpPr>
        <dsp:cNvPr id="0" name=""/>
        <dsp:cNvSpPr/>
      </dsp:nvSpPr>
      <dsp:spPr>
        <a:xfrm>
          <a:off x="464798" y="791"/>
          <a:ext cx="735080" cy="73508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32A68D-78CC-4FCF-90DF-D1A56B169D48}">
      <dsp:nvSpPr>
        <dsp:cNvPr id="0" name=""/>
        <dsp:cNvSpPr/>
      </dsp:nvSpPr>
      <dsp:spPr>
        <a:xfrm rot="10800000">
          <a:off x="741198" y="955298"/>
          <a:ext cx="2919192" cy="73508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150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Century Gothic" panose="020B0502020202020204" pitchFamily="34" charset="0"/>
            </a:rPr>
            <a:t>27</a:t>
          </a:r>
          <a:r>
            <a:rPr lang="en-US" sz="1400" kern="1200" dirty="0" smtClean="0">
              <a:latin typeface="Century Gothic" panose="020B0502020202020204" pitchFamily="34" charset="0"/>
            </a:rPr>
            <a:t> Research Vessels, </a:t>
          </a:r>
          <a:r>
            <a:rPr lang="en-US" sz="1400" b="1" kern="1200" dirty="0" smtClean="0">
              <a:latin typeface="Century Gothic" panose="020B0502020202020204" pitchFamily="34" charset="0"/>
            </a:rPr>
            <a:t>7</a:t>
          </a:r>
          <a:r>
            <a:rPr lang="en-US" sz="1400" kern="1200" dirty="0" smtClean="0">
              <a:latin typeface="Century Gothic" panose="020B0502020202020204" pitchFamily="34" charset="0"/>
            </a:rPr>
            <a:t> ROVs, </a:t>
          </a:r>
          <a:r>
            <a:rPr lang="en-US" sz="1400" b="1" kern="1200" dirty="0" smtClean="0">
              <a:latin typeface="Century Gothic" panose="020B0502020202020204" pitchFamily="34" charset="0"/>
            </a:rPr>
            <a:t>5</a:t>
          </a:r>
          <a:r>
            <a:rPr lang="en-US" sz="1400" kern="1200" dirty="0" smtClean="0">
              <a:latin typeface="Century Gothic" panose="020B0502020202020204" pitchFamily="34" charset="0"/>
            </a:rPr>
            <a:t> AUV’s and </a:t>
          </a:r>
          <a:r>
            <a:rPr lang="en-US" sz="1400" b="1" kern="1200" dirty="0" smtClean="0">
              <a:latin typeface="Century Gothic" panose="020B0502020202020204" pitchFamily="34" charset="0"/>
            </a:rPr>
            <a:t>1</a:t>
          </a:r>
          <a:r>
            <a:rPr lang="en-US" sz="1400" kern="1200" dirty="0" smtClean="0">
              <a:latin typeface="Century Gothic" panose="020B0502020202020204" pitchFamily="34" charset="0"/>
            </a:rPr>
            <a:t> Mobile telepresence unit </a:t>
          </a:r>
          <a:endParaRPr lang="en-IE" sz="1400" kern="1200" dirty="0">
            <a:latin typeface="Century Gothic" panose="020B0502020202020204" pitchFamily="34" charset="0"/>
          </a:endParaRPr>
        </a:p>
      </dsp:txBody>
      <dsp:txXfrm rot="10800000">
        <a:off x="924968" y="955298"/>
        <a:ext cx="2735422" cy="735080"/>
      </dsp:txXfrm>
    </dsp:sp>
    <dsp:sp modelId="{6BFBDBFB-5164-4E5F-834A-3422C8F85072}">
      <dsp:nvSpPr>
        <dsp:cNvPr id="0" name=""/>
        <dsp:cNvSpPr/>
      </dsp:nvSpPr>
      <dsp:spPr>
        <a:xfrm>
          <a:off x="462419" y="955298"/>
          <a:ext cx="735080" cy="73508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444FDE-B46E-439D-BA3B-8A2E539CA98F}">
      <dsp:nvSpPr>
        <dsp:cNvPr id="0" name=""/>
        <dsp:cNvSpPr/>
      </dsp:nvSpPr>
      <dsp:spPr>
        <a:xfrm rot="10800000">
          <a:off x="797114" y="1858049"/>
          <a:ext cx="2833049" cy="73508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150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entury Gothic" panose="020B0502020202020204" pitchFamily="34" charset="0"/>
            </a:rPr>
            <a:t>Coordinator: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entury Gothic" panose="020B0502020202020204" pitchFamily="34" charset="0"/>
            </a:rPr>
            <a:t>Marine Institute </a:t>
          </a:r>
          <a:endParaRPr lang="en-IE" sz="1800" b="1" kern="1200" dirty="0">
            <a:latin typeface="Century Gothic" panose="020B0502020202020204" pitchFamily="34" charset="0"/>
          </a:endParaRPr>
        </a:p>
      </dsp:txBody>
      <dsp:txXfrm rot="10800000">
        <a:off x="980884" y="1858049"/>
        <a:ext cx="2649279" cy="735080"/>
      </dsp:txXfrm>
    </dsp:sp>
    <dsp:sp modelId="{E868C40E-99B3-4DC8-9EBA-661419A1A606}">
      <dsp:nvSpPr>
        <dsp:cNvPr id="0" name=""/>
        <dsp:cNvSpPr/>
      </dsp:nvSpPr>
      <dsp:spPr>
        <a:xfrm>
          <a:off x="483955" y="1909806"/>
          <a:ext cx="735080" cy="73508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4C8E2C-6ABF-4A49-9713-14848D48E47F}">
      <dsp:nvSpPr>
        <dsp:cNvPr id="0" name=""/>
        <dsp:cNvSpPr/>
      </dsp:nvSpPr>
      <dsp:spPr>
        <a:xfrm rot="10800000">
          <a:off x="797114" y="2830440"/>
          <a:ext cx="2833049" cy="73508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150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entury Gothic" panose="020B0502020202020204" pitchFamily="34" charset="0"/>
            </a:rPr>
            <a:t>Duration: 48 Months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entury Gothic" panose="020B0502020202020204" pitchFamily="34" charset="0"/>
            </a:rPr>
            <a:t>2019 -2023</a:t>
          </a:r>
          <a:endParaRPr lang="en-IE" sz="1600" b="1" kern="1200" dirty="0">
            <a:latin typeface="Century Gothic" panose="020B0502020202020204" pitchFamily="34" charset="0"/>
          </a:endParaRPr>
        </a:p>
      </dsp:txBody>
      <dsp:txXfrm rot="10800000">
        <a:off x="980884" y="2830440"/>
        <a:ext cx="2649279" cy="735080"/>
      </dsp:txXfrm>
    </dsp:sp>
    <dsp:sp modelId="{E92E0837-7EA1-4678-A0B0-0385AD43D4B6}">
      <dsp:nvSpPr>
        <dsp:cNvPr id="0" name=""/>
        <dsp:cNvSpPr/>
      </dsp:nvSpPr>
      <dsp:spPr>
        <a:xfrm>
          <a:off x="483955" y="2864313"/>
          <a:ext cx="735080" cy="73508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120F6-B264-4D97-857A-AC791DA7EBF2}">
      <dsp:nvSpPr>
        <dsp:cNvPr id="0" name=""/>
        <dsp:cNvSpPr/>
      </dsp:nvSpPr>
      <dsp:spPr>
        <a:xfrm rot="10800000">
          <a:off x="754132" y="3818820"/>
          <a:ext cx="2901947" cy="73508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150" tIns="41910" rIns="78232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1100" kern="1200" dirty="0" smtClean="0">
              <a:latin typeface="Century Gothic" panose="020B0502020202020204" pitchFamily="34" charset="0"/>
              <a:hlinkClick xmlns:r="http://schemas.openxmlformats.org/officeDocument/2006/relationships" r:id="rId5"/>
            </a:rPr>
            <a:t>Web: www.Eurofleets.eu</a:t>
          </a:r>
          <a:endParaRPr lang="en-IE" sz="1100" kern="1200" dirty="0">
            <a:latin typeface="Century Gothic" panose="020B0502020202020204" pitchFamily="34" charset="0"/>
          </a:endParaRPr>
        </a:p>
      </dsp:txBody>
      <dsp:txXfrm rot="10800000">
        <a:off x="937902" y="3818820"/>
        <a:ext cx="2718177" cy="735080"/>
      </dsp:txXfrm>
    </dsp:sp>
    <dsp:sp modelId="{774ADDD1-F97F-482F-AE29-6EA70E10BB02}">
      <dsp:nvSpPr>
        <dsp:cNvPr id="0" name=""/>
        <dsp:cNvSpPr/>
      </dsp:nvSpPr>
      <dsp:spPr>
        <a:xfrm>
          <a:off x="466731" y="3818820"/>
          <a:ext cx="735080" cy="735080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84B69C-10E0-4EB5-B84B-17D1A6577070}">
      <dsp:nvSpPr>
        <dsp:cNvPr id="0" name=""/>
        <dsp:cNvSpPr/>
      </dsp:nvSpPr>
      <dsp:spPr>
        <a:xfrm rot="10800000">
          <a:off x="780020" y="4773327"/>
          <a:ext cx="2867429" cy="73508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150" tIns="41910" rIns="78232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1100" kern="1200" dirty="0" smtClean="0">
              <a:latin typeface="Century Gothic" panose="020B0502020202020204" pitchFamily="34" charset="0"/>
              <a:hlinkClick xmlns:r="http://schemas.openxmlformats.org/officeDocument/2006/relationships" r:id="rId7"/>
            </a:rPr>
            <a:t>Email: eurofleetsplus@marine.ie</a:t>
          </a:r>
          <a:r>
            <a:rPr lang="en-IE" sz="1100" kern="1200" dirty="0" smtClean="0">
              <a:latin typeface="Century Gothic" panose="020B0502020202020204" pitchFamily="34" charset="0"/>
            </a:rPr>
            <a:t>  </a:t>
          </a:r>
          <a:endParaRPr lang="en-IE" sz="1100" kern="1200" dirty="0">
            <a:latin typeface="Century Gothic" panose="020B0502020202020204" pitchFamily="34" charset="0"/>
          </a:endParaRPr>
        </a:p>
      </dsp:txBody>
      <dsp:txXfrm rot="10800000">
        <a:off x="963790" y="4773327"/>
        <a:ext cx="2683659" cy="735080"/>
      </dsp:txXfrm>
    </dsp:sp>
    <dsp:sp modelId="{037DDAB9-FA78-4DAE-A244-4148F2136C67}">
      <dsp:nvSpPr>
        <dsp:cNvPr id="0" name=""/>
        <dsp:cNvSpPr/>
      </dsp:nvSpPr>
      <dsp:spPr>
        <a:xfrm>
          <a:off x="475360" y="4773327"/>
          <a:ext cx="735080" cy="735080"/>
        </a:xfrm>
        <a:prstGeom prst="ellipse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7856E-7976-4B5A-859E-574D57EC3D41}">
      <dsp:nvSpPr>
        <dsp:cNvPr id="0" name=""/>
        <dsp:cNvSpPr/>
      </dsp:nvSpPr>
      <dsp:spPr>
        <a:xfrm>
          <a:off x="2268044" y="1777647"/>
          <a:ext cx="1523697" cy="152369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Transnational Access</a:t>
          </a:r>
          <a:endParaRPr lang="en-US" sz="1800" kern="1200" dirty="0"/>
        </a:p>
      </dsp:txBody>
      <dsp:txXfrm>
        <a:off x="2342425" y="1852028"/>
        <a:ext cx="1374935" cy="1374935"/>
      </dsp:txXfrm>
    </dsp:sp>
    <dsp:sp modelId="{A8A8B362-E7B2-4443-986A-43DBA495EA0F}">
      <dsp:nvSpPr>
        <dsp:cNvPr id="0" name=""/>
        <dsp:cNvSpPr/>
      </dsp:nvSpPr>
      <dsp:spPr>
        <a:xfrm rot="16200000">
          <a:off x="2651726" y="1399480"/>
          <a:ext cx="75633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6333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076334-C9DC-4328-97E2-25516FE14076}">
      <dsp:nvSpPr>
        <dsp:cNvPr id="0" name=""/>
        <dsp:cNvSpPr/>
      </dsp:nvSpPr>
      <dsp:spPr>
        <a:xfrm>
          <a:off x="2519454" y="436"/>
          <a:ext cx="1020877" cy="1020877"/>
        </a:xfrm>
        <a:prstGeom prst="roundRect">
          <a:avLst/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Joint Research Activities</a:t>
          </a:r>
          <a:endParaRPr lang="en-US" sz="1700" kern="1200" dirty="0"/>
        </a:p>
      </dsp:txBody>
      <dsp:txXfrm>
        <a:off x="2569289" y="50271"/>
        <a:ext cx="921207" cy="921207"/>
      </dsp:txXfrm>
    </dsp:sp>
    <dsp:sp modelId="{93D829B1-60A6-4213-A8D3-6A90C73A9888}">
      <dsp:nvSpPr>
        <dsp:cNvPr id="0" name=""/>
        <dsp:cNvSpPr/>
      </dsp:nvSpPr>
      <dsp:spPr>
        <a:xfrm rot="19800000">
          <a:off x="3754261" y="1959765"/>
          <a:ext cx="55950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950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5C0238-898E-41E4-A2B7-B4C35E80CA19}">
      <dsp:nvSpPr>
        <dsp:cNvPr id="0" name=""/>
        <dsp:cNvSpPr/>
      </dsp:nvSpPr>
      <dsp:spPr>
        <a:xfrm>
          <a:off x="4276291" y="1014747"/>
          <a:ext cx="1020877" cy="1020877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Innovation Management &amp; </a:t>
          </a:r>
          <a:r>
            <a:rPr lang="en-US" sz="1200" kern="1200" baseline="0" dirty="0" smtClean="0"/>
            <a:t>Exploitation </a:t>
          </a:r>
          <a:endParaRPr lang="en-US" sz="1200" kern="1200" dirty="0"/>
        </a:p>
      </dsp:txBody>
      <dsp:txXfrm>
        <a:off x="4326126" y="1064582"/>
        <a:ext cx="921207" cy="921207"/>
      </dsp:txXfrm>
    </dsp:sp>
    <dsp:sp modelId="{0AAF5FB4-25A7-4589-87F7-47DB1C81211C}">
      <dsp:nvSpPr>
        <dsp:cNvPr id="0" name=""/>
        <dsp:cNvSpPr/>
      </dsp:nvSpPr>
      <dsp:spPr>
        <a:xfrm rot="1800000">
          <a:off x="3754261" y="3119227"/>
          <a:ext cx="55950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950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3879B1-980C-4C94-97D5-9C11E5395043}">
      <dsp:nvSpPr>
        <dsp:cNvPr id="0" name=""/>
        <dsp:cNvSpPr/>
      </dsp:nvSpPr>
      <dsp:spPr>
        <a:xfrm>
          <a:off x="4276291" y="3043368"/>
          <a:ext cx="1020877" cy="1020877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Communication &amp;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Dissemination </a:t>
          </a:r>
          <a:endParaRPr lang="en-US" sz="1000" kern="1200" dirty="0"/>
        </a:p>
      </dsp:txBody>
      <dsp:txXfrm>
        <a:off x="4326126" y="3093203"/>
        <a:ext cx="921207" cy="921207"/>
      </dsp:txXfrm>
    </dsp:sp>
    <dsp:sp modelId="{2FE385AC-FBC3-4068-8F31-4361FCC1990E}">
      <dsp:nvSpPr>
        <dsp:cNvPr id="0" name=""/>
        <dsp:cNvSpPr/>
      </dsp:nvSpPr>
      <dsp:spPr>
        <a:xfrm rot="5400000">
          <a:off x="2651726" y="3679512"/>
          <a:ext cx="75633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6333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858171-C95D-4957-853C-A18B8776BAA8}">
      <dsp:nvSpPr>
        <dsp:cNvPr id="0" name=""/>
        <dsp:cNvSpPr/>
      </dsp:nvSpPr>
      <dsp:spPr>
        <a:xfrm>
          <a:off x="2519454" y="4057678"/>
          <a:ext cx="1020877" cy="1020877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Legacy &amp; Roadmap</a:t>
          </a:r>
          <a:endParaRPr lang="en-US" sz="1700" kern="1200" dirty="0"/>
        </a:p>
      </dsp:txBody>
      <dsp:txXfrm>
        <a:off x="2569289" y="4107513"/>
        <a:ext cx="921207" cy="921207"/>
      </dsp:txXfrm>
    </dsp:sp>
    <dsp:sp modelId="{2A5DD257-4D94-43E1-9884-ACC538D4D269}">
      <dsp:nvSpPr>
        <dsp:cNvPr id="0" name=""/>
        <dsp:cNvSpPr/>
      </dsp:nvSpPr>
      <dsp:spPr>
        <a:xfrm rot="9000000">
          <a:off x="1746014" y="3119227"/>
          <a:ext cx="55950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950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375899-DF52-4615-AE75-C446A1C6CF5D}">
      <dsp:nvSpPr>
        <dsp:cNvPr id="0" name=""/>
        <dsp:cNvSpPr/>
      </dsp:nvSpPr>
      <dsp:spPr>
        <a:xfrm>
          <a:off x="762616" y="3043368"/>
          <a:ext cx="1020877" cy="1020877"/>
        </a:xfrm>
        <a:prstGeom prst="roundRect">
          <a:avLst/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Stakeholder Engagement </a:t>
          </a:r>
          <a:endParaRPr lang="en-US" sz="1300" kern="1200" dirty="0"/>
        </a:p>
      </dsp:txBody>
      <dsp:txXfrm>
        <a:off x="812451" y="3093203"/>
        <a:ext cx="921207" cy="921207"/>
      </dsp:txXfrm>
    </dsp:sp>
    <dsp:sp modelId="{4ABA8A2A-DEF5-45AD-AB0B-07BFCA82723D}">
      <dsp:nvSpPr>
        <dsp:cNvPr id="0" name=""/>
        <dsp:cNvSpPr/>
      </dsp:nvSpPr>
      <dsp:spPr>
        <a:xfrm rot="12600000">
          <a:off x="1746014" y="1959765"/>
          <a:ext cx="55950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950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6F606F-1329-4D44-969F-2F8EC55C4F21}">
      <dsp:nvSpPr>
        <dsp:cNvPr id="0" name=""/>
        <dsp:cNvSpPr/>
      </dsp:nvSpPr>
      <dsp:spPr>
        <a:xfrm>
          <a:off x="762616" y="1014747"/>
          <a:ext cx="1020877" cy="1020877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Training and Education </a:t>
          </a:r>
          <a:endParaRPr lang="en-US" sz="1600" kern="1200" dirty="0"/>
        </a:p>
      </dsp:txBody>
      <dsp:txXfrm>
        <a:off x="812451" y="1064582"/>
        <a:ext cx="921207" cy="9212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5C717F-7893-4292-B995-4926094207EE}">
      <dsp:nvSpPr>
        <dsp:cNvPr id="0" name=""/>
        <dsp:cNvSpPr/>
      </dsp:nvSpPr>
      <dsp:spPr>
        <a:xfrm>
          <a:off x="0" y="658683"/>
          <a:ext cx="2005568" cy="200553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Industry </a:t>
          </a:r>
          <a:endParaRPr lang="en-US" sz="1900" kern="1200" dirty="0"/>
        </a:p>
      </dsp:txBody>
      <dsp:txXfrm>
        <a:off x="293709" y="952387"/>
        <a:ext cx="1418150" cy="1418131"/>
      </dsp:txXfrm>
    </dsp:sp>
    <dsp:sp modelId="{19981255-D5AA-453A-9E3C-CFC73C8C858F}">
      <dsp:nvSpPr>
        <dsp:cNvPr id="0" name=""/>
        <dsp:cNvSpPr/>
      </dsp:nvSpPr>
      <dsp:spPr>
        <a:xfrm>
          <a:off x="1032283" y="1996266"/>
          <a:ext cx="2005568" cy="2005539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Innovation </a:t>
          </a:r>
          <a:endParaRPr lang="en-US" sz="1900" kern="1200" dirty="0"/>
        </a:p>
      </dsp:txBody>
      <dsp:txXfrm>
        <a:off x="1325992" y="2289970"/>
        <a:ext cx="1418150" cy="1418131"/>
      </dsp:txXfrm>
    </dsp:sp>
    <dsp:sp modelId="{746E4D8B-2C46-4C62-BAF2-447BA897EAB0}">
      <dsp:nvSpPr>
        <dsp:cNvPr id="0" name=""/>
        <dsp:cNvSpPr/>
      </dsp:nvSpPr>
      <dsp:spPr>
        <a:xfrm>
          <a:off x="2063347" y="658683"/>
          <a:ext cx="2005568" cy="2005539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Research </a:t>
          </a:r>
          <a:endParaRPr lang="en-US" sz="1900" kern="1200" dirty="0"/>
        </a:p>
      </dsp:txBody>
      <dsp:txXfrm>
        <a:off x="2357056" y="952387"/>
        <a:ext cx="1418150" cy="14181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E5CC18-57A3-4ABC-95A0-B748BC8CEB08}">
      <dsp:nvSpPr>
        <dsp:cNvPr id="0" name=""/>
        <dsp:cNvSpPr/>
      </dsp:nvSpPr>
      <dsp:spPr>
        <a:xfrm>
          <a:off x="0" y="0"/>
          <a:ext cx="3264768" cy="94210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3 Access </a:t>
          </a:r>
          <a:r>
            <a:rPr lang="en-US" sz="2700" kern="1200" dirty="0" err="1" smtClean="0"/>
            <a:t>Programmes</a:t>
          </a:r>
          <a:endParaRPr lang="en-US" sz="2700" kern="1200" dirty="0"/>
        </a:p>
      </dsp:txBody>
      <dsp:txXfrm>
        <a:off x="471055" y="0"/>
        <a:ext cx="2322659" cy="942109"/>
      </dsp:txXfrm>
    </dsp:sp>
    <dsp:sp modelId="{43EA505E-D407-44A9-8CBC-1A0D0EB7CE8B}">
      <dsp:nvSpPr>
        <dsp:cNvPr id="0" name=""/>
        <dsp:cNvSpPr/>
      </dsp:nvSpPr>
      <dsp:spPr>
        <a:xfrm>
          <a:off x="2916979" y="0"/>
          <a:ext cx="3264768" cy="942109"/>
        </a:xfrm>
        <a:prstGeom prst="chevron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2020</a:t>
          </a:r>
          <a:endParaRPr lang="en-US" sz="2700" kern="1200" dirty="0"/>
        </a:p>
      </dsp:txBody>
      <dsp:txXfrm>
        <a:off x="3388034" y="0"/>
        <a:ext cx="2322659" cy="942109"/>
      </dsp:txXfrm>
    </dsp:sp>
    <dsp:sp modelId="{00F5F8D5-452D-4987-AF7C-761DD508CDD9}">
      <dsp:nvSpPr>
        <dsp:cNvPr id="0" name=""/>
        <dsp:cNvSpPr/>
      </dsp:nvSpPr>
      <dsp:spPr>
        <a:xfrm>
          <a:off x="5882192" y="0"/>
          <a:ext cx="3264768" cy="942109"/>
        </a:xfrm>
        <a:prstGeom prst="chevron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2021</a:t>
          </a:r>
          <a:endParaRPr lang="en-US" sz="2700" kern="1200" dirty="0"/>
        </a:p>
      </dsp:txBody>
      <dsp:txXfrm>
        <a:off x="6353247" y="0"/>
        <a:ext cx="2322659" cy="942109"/>
      </dsp:txXfrm>
    </dsp:sp>
    <dsp:sp modelId="{BE6635D7-74E9-4350-8CBB-A9B2C3037CFB}">
      <dsp:nvSpPr>
        <dsp:cNvPr id="0" name=""/>
        <dsp:cNvSpPr/>
      </dsp:nvSpPr>
      <dsp:spPr>
        <a:xfrm>
          <a:off x="8820483" y="0"/>
          <a:ext cx="3264768" cy="942109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2022</a:t>
          </a:r>
          <a:endParaRPr lang="en-US" sz="2700" kern="1200" dirty="0"/>
        </a:p>
      </dsp:txBody>
      <dsp:txXfrm>
        <a:off x="9291538" y="0"/>
        <a:ext cx="2322659" cy="9421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1BBEF-A969-497B-9436-67D764C5F071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2DB18-C290-4C01-A3BD-475303E3C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15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2DB18-C290-4C01-A3BD-475303E3C7C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259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Key</a:t>
            </a:r>
            <a:r>
              <a:rPr lang="en-US" b="1" baseline="0" dirty="0" smtClean="0"/>
              <a:t> activity areas of the project are: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Provide Transnational access through a competitive call process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Joint Research Activities – Co-creation of solutions with Industry Partners across data management, analytic solutions, development of deep sea equipment solutions and Exploration, mapping using cooperative navigation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Innovation Management</a:t>
            </a:r>
            <a:r>
              <a:rPr lang="en-US" baseline="0" dirty="0" smtClean="0"/>
              <a:t> and Exploitation- Implement best practice innovation management and exploitation processes across all aspects of the project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Communications and Dissemination – Raise awareness of the project activities at all levels from researchers to policy makers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Legacy &amp; Roadmap – to optimize the legacy of Eurofleets, building on expertise, knowhow and success of the previous Eurofleets projects.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Stakeholder Engagement-</a:t>
            </a:r>
            <a:r>
              <a:rPr lang="en-US" baseline="0" dirty="0" smtClean="0"/>
              <a:t> with the objective of making recommendations for the development, operations and strategic direction of the European Research Fleet 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Training and Education – Build capacity through innovative workshops, labs, floating universities targeted at early stage researchers.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2DB18-C290-4C01-A3BD-475303E3C7C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033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dirty="0" smtClean="0"/>
              <a:t>S</a:t>
            </a:r>
            <a:r>
              <a:rPr lang="en-GB" sz="1200" dirty="0" smtClean="0"/>
              <a:t>hip time and marine </a:t>
            </a:r>
            <a:r>
              <a:rPr lang="en-GB" sz="1200" b="1" dirty="0" smtClean="0"/>
              <a:t>E</a:t>
            </a:r>
            <a:r>
              <a:rPr lang="en-GB" sz="1200" dirty="0" smtClean="0"/>
              <a:t>quipment </a:t>
            </a:r>
            <a:r>
              <a:rPr lang="en-GB" sz="1200" b="1" dirty="0" smtClean="0"/>
              <a:t>A</a:t>
            </a:r>
            <a:r>
              <a:rPr lang="en-GB" sz="1200" dirty="0" smtClean="0"/>
              <a:t>pplication</a:t>
            </a:r>
            <a:endParaRPr lang="en-US" sz="1200" dirty="0" smtClean="0"/>
          </a:p>
          <a:p>
            <a:pPr marL="0" lvl="1" indent="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GB" sz="1900" dirty="0" smtClean="0"/>
              <a:t>Access to the vessels and/or marine equipment through a classic call for proposals.</a:t>
            </a:r>
          </a:p>
          <a:p>
            <a:pPr marL="0" lvl="1" indent="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GB" sz="1900" b="1" dirty="0" smtClean="0"/>
              <a:t>2-3 calls in total, divided in geographic regions.</a:t>
            </a:r>
          </a:p>
          <a:p>
            <a:pPr marL="0" lvl="1" indent="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endParaRPr lang="en-GB" sz="1900" b="1" dirty="0" smtClean="0"/>
          </a:p>
          <a:p>
            <a:pPr marL="342900" marR="0" lvl="1" indent="-342900" algn="l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b="1" dirty="0" smtClean="0"/>
              <a:t>Co-PI</a:t>
            </a:r>
            <a:r>
              <a:rPr lang="en-GB" sz="2000" dirty="0" smtClean="0"/>
              <a:t> programme</a:t>
            </a:r>
          </a:p>
          <a:p>
            <a:pPr marL="0" lvl="1" indent="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GB" sz="1900" dirty="0" smtClean="0"/>
              <a:t>Aimed at early career researchers to implement their own research together with</a:t>
            </a:r>
            <a:r>
              <a:rPr lang="en-DE" sz="1900" dirty="0" smtClean="0"/>
              <a:t> </a:t>
            </a:r>
            <a:r>
              <a:rPr lang="en-GB" sz="1900" dirty="0" smtClean="0"/>
              <a:t>the SEA programme calls. Access of 2-3 days, attached to an Eurofleets+ cruise.</a:t>
            </a:r>
            <a:endParaRPr lang="en-US" sz="1900" dirty="0" smtClean="0"/>
          </a:p>
          <a:p>
            <a:pPr marL="0" lvl="1" indent="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GB" sz="1900" b="1" dirty="0" smtClean="0"/>
              <a:t>Running call.</a:t>
            </a:r>
          </a:p>
          <a:p>
            <a:pPr marL="0" lvl="1" indent="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endParaRPr lang="en-US" sz="1900" b="1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dirty="0" smtClean="0"/>
              <a:t>R</a:t>
            </a:r>
            <a:r>
              <a:rPr lang="en-GB" sz="1200" dirty="0" smtClean="0"/>
              <a:t>emote </a:t>
            </a:r>
            <a:r>
              <a:rPr lang="en-GB" sz="1200" b="1" dirty="0" smtClean="0"/>
              <a:t>T</a:t>
            </a:r>
            <a:r>
              <a:rPr lang="en-GB" sz="1200" dirty="0" smtClean="0"/>
              <a:t>ransnational </a:t>
            </a:r>
            <a:r>
              <a:rPr lang="en-GB" sz="1200" b="1" dirty="0" smtClean="0"/>
              <a:t>A</a:t>
            </a:r>
            <a:r>
              <a:rPr lang="en-GB" sz="1200" dirty="0" smtClean="0"/>
              <a:t>ccess</a:t>
            </a:r>
            <a:endParaRPr lang="en-US" sz="1200" dirty="0" smtClean="0"/>
          </a:p>
          <a:p>
            <a:pPr marL="0" lvl="1" indent="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GB" sz="1900" dirty="0" smtClean="0"/>
              <a:t>Remote access to samples or data from a Eurofleets+ vessel. </a:t>
            </a:r>
            <a:endParaRPr lang="en-US" sz="1900" dirty="0" smtClean="0"/>
          </a:p>
          <a:p>
            <a:pPr marL="0" lvl="1" indent="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GB" sz="1900" b="1" dirty="0" smtClean="0"/>
              <a:t>Running call. </a:t>
            </a:r>
            <a:endParaRPr lang="en-US" sz="1900" b="1" dirty="0" smtClean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2DB18-C290-4C01-A3BD-475303E3C7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54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Co-PI </a:t>
            </a:r>
            <a:r>
              <a:rPr lang="de-DE" dirty="0" err="1" smtClean="0"/>
              <a:t>until</a:t>
            </a:r>
            <a:r>
              <a:rPr lang="de-DE" dirty="0" smtClean="0"/>
              <a:t> </a:t>
            </a:r>
            <a:r>
              <a:rPr lang="de-DE" dirty="0" err="1" smtClean="0"/>
              <a:t>mid</a:t>
            </a:r>
            <a:r>
              <a:rPr lang="de-DE" dirty="0" smtClean="0"/>
              <a:t> 2022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2DB18-C290-4C01-A3BD-475303E3C7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68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2DB18-C290-4C01-A3BD-475303E3C7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34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dirty="0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dirty="0"/>
              <a:t>Clique para editar o estilo de subtítulo do Modelo Global</a:t>
            </a:r>
            <a:endParaRPr lang="en-US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A39EB44-BD75-40F3-8DE3-80FD920189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6" b="31486"/>
          <a:stretch/>
        </p:blipFill>
        <p:spPr>
          <a:xfrm>
            <a:off x="6832168" y="211250"/>
            <a:ext cx="5233261" cy="1436153"/>
          </a:xfrm>
          <a:prstGeom prst="rect">
            <a:avLst/>
          </a:prstGeom>
        </p:spPr>
      </p:pic>
      <p:sp>
        <p:nvSpPr>
          <p:cNvPr id="14" name="Marcador de Posição da Imagem 13">
            <a:extLst>
              <a:ext uri="{FF2B5EF4-FFF2-40B4-BE49-F238E27FC236}">
                <a16:creationId xmlns:a16="http://schemas.microsoft.com/office/drawing/2014/main" id="{075C0922-4E89-4D0E-B07D-63DF2096896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71600" y="5199797"/>
            <a:ext cx="2913797" cy="14469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Logo of your institution</a:t>
            </a:r>
          </a:p>
        </p:txBody>
      </p:sp>
      <p:sp>
        <p:nvSpPr>
          <p:cNvPr id="15" name="Marcador de Posição de Conteúdo 14">
            <a:extLst>
              <a:ext uri="{FF2B5EF4-FFF2-40B4-BE49-F238E27FC236}">
                <a16:creationId xmlns:a16="http://schemas.microsoft.com/office/drawing/2014/main" id="{D057E374-DDB2-40B1-869D-0FB2362DB75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291404" y="6483539"/>
            <a:ext cx="5528996" cy="163211"/>
          </a:xfrm>
        </p:spPr>
        <p:txBody>
          <a:bodyPr>
            <a:normAutofit/>
          </a:bodyPr>
          <a:lstStyle>
            <a:lvl1pPr marL="0" indent="0" algn="r">
              <a:buNone/>
              <a:defRPr sz="800">
                <a:solidFill>
                  <a:srgbClr val="002060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 dirty="0"/>
              <a:t>Meeting </a:t>
            </a:r>
            <a:r>
              <a:rPr lang="pt-PT" dirty="0" err="1"/>
              <a:t>Name</a:t>
            </a:r>
            <a:r>
              <a:rPr lang="pt-PT" dirty="0"/>
              <a:t>, DD </a:t>
            </a:r>
            <a:r>
              <a:rPr lang="pt-PT" dirty="0" err="1"/>
              <a:t>Month</a:t>
            </a:r>
            <a:r>
              <a:rPr lang="pt-PT" dirty="0"/>
              <a:t> YYYY, </a:t>
            </a:r>
            <a:r>
              <a:rPr lang="pt-PT" dirty="0" err="1"/>
              <a:t>City</a:t>
            </a:r>
            <a:r>
              <a:rPr lang="pt-PT" dirty="0"/>
              <a:t>, Country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2426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6BA1-816A-4CA5-A249-4929BEBA63C2}" type="datetimeFigureOut">
              <a:rPr lang="en-IE" smtClean="0"/>
              <a:t>13/06/2019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B79FE-3520-46DC-A3D1-96E791710830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8780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>
            <a:lvl1pPr>
              <a:def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l"/>
            <a:r>
              <a:rPr lang="pt-PT" dirty="0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PT" dirty="0"/>
              <a:t>Editar os estilos de texto do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  <a:endParaRPr lang="en-US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473C8A4-A1A4-4676-89AE-A9108447B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3" t="18079" r="30402" b="18192"/>
          <a:stretch/>
        </p:blipFill>
        <p:spPr>
          <a:xfrm>
            <a:off x="199417" y="248515"/>
            <a:ext cx="1102441" cy="131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5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702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FB9B-06D0-4BEB-A462-353C9AE5AAB9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F987-0A7A-478A-BC32-751BAD5C0C48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226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FB9B-06D0-4BEB-A462-353C9AE5AAB9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F987-0A7A-478A-BC32-751BAD5C0C48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032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FB9B-06D0-4BEB-A462-353C9AE5AAB9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F987-0A7A-478A-BC32-751BAD5C0C48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03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FB9B-06D0-4BEB-A462-353C9AE5AAB9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F987-0A7A-478A-BC32-751BAD5C0C48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157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FB9B-06D0-4BEB-A462-353C9AE5AAB9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F987-0A7A-478A-BC32-751BAD5C0C48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075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FB9B-06D0-4BEB-A462-353C9AE5AAB9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F987-0A7A-478A-BC32-751BAD5C0C48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18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FB9B-06D0-4BEB-A462-353C9AE5AAB9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F987-0A7A-478A-BC32-751BAD5C0C48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88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>
            <a:lvl1pPr>
              <a:def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l"/>
            <a:r>
              <a:rPr lang="pt-PT" dirty="0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PT" dirty="0"/>
              <a:t>Editar os estilos de texto do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  <a:endParaRPr lang="en-US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473C8A4-A1A4-4676-89AE-A9108447B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3" t="18079" r="30402" b="18192"/>
          <a:stretch/>
        </p:blipFill>
        <p:spPr>
          <a:xfrm>
            <a:off x="199417" y="248515"/>
            <a:ext cx="1102441" cy="1317324"/>
          </a:xfrm>
          <a:prstGeom prst="rect">
            <a:avLst/>
          </a:prstGeom>
        </p:spPr>
      </p:pic>
      <p:sp>
        <p:nvSpPr>
          <p:cNvPr id="6" name="Marcador de Posição de Conteúdo 14">
            <a:extLst>
              <a:ext uri="{FF2B5EF4-FFF2-40B4-BE49-F238E27FC236}">
                <a16:creationId xmlns:a16="http://schemas.microsoft.com/office/drawing/2014/main" id="{43444252-D29D-4861-813C-35669B08A94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291404" y="6483539"/>
            <a:ext cx="5528996" cy="163211"/>
          </a:xfrm>
        </p:spPr>
        <p:txBody>
          <a:bodyPr>
            <a:normAutofit/>
          </a:bodyPr>
          <a:lstStyle>
            <a:lvl1pPr marL="0" indent="0" algn="r">
              <a:buNone/>
              <a:defRPr sz="800">
                <a:solidFill>
                  <a:srgbClr val="002060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 dirty="0"/>
              <a:t>Meeting </a:t>
            </a:r>
            <a:r>
              <a:rPr lang="pt-PT" dirty="0" err="1"/>
              <a:t>Name</a:t>
            </a:r>
            <a:r>
              <a:rPr lang="pt-PT" dirty="0"/>
              <a:t>, DD </a:t>
            </a:r>
            <a:r>
              <a:rPr lang="pt-PT" dirty="0" err="1"/>
              <a:t>Month</a:t>
            </a:r>
            <a:r>
              <a:rPr lang="pt-PT" dirty="0"/>
              <a:t> YYYY, </a:t>
            </a:r>
            <a:r>
              <a:rPr lang="pt-PT" dirty="0" err="1"/>
              <a:t>City</a:t>
            </a:r>
            <a:r>
              <a:rPr lang="pt-PT" dirty="0"/>
              <a:t>, Country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582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FB9B-06D0-4BEB-A462-353C9AE5AAB9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F987-0A7A-478A-BC32-751BAD5C0C48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797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FB9B-06D0-4BEB-A462-353C9AE5AAB9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F987-0A7A-478A-BC32-751BAD5C0C48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65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FB9B-06D0-4BEB-A462-353C9AE5AAB9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F987-0A7A-478A-BC32-751BAD5C0C48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81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0FB9B-06D0-4BEB-A462-353C9AE5AAB9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AF987-0A7A-478A-BC32-751BAD5C0C48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857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>
            <a:lvl1pPr>
              <a:def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l"/>
            <a:r>
              <a:rPr lang="pt-PT" dirty="0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PT" dirty="0"/>
              <a:t>Editar os estilos de texto do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  <a:endParaRPr lang="en-US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473C8A4-A1A4-4676-89AE-A9108447B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3" t="18079" r="30402" b="18192"/>
          <a:stretch/>
        </p:blipFill>
        <p:spPr>
          <a:xfrm>
            <a:off x="199417" y="248515"/>
            <a:ext cx="1102441" cy="1317324"/>
          </a:xfrm>
          <a:prstGeom prst="rect">
            <a:avLst/>
          </a:prstGeom>
        </p:spPr>
      </p:pic>
      <p:sp>
        <p:nvSpPr>
          <p:cNvPr id="6" name="Marcador de Posição de Conteúdo 14">
            <a:extLst>
              <a:ext uri="{FF2B5EF4-FFF2-40B4-BE49-F238E27FC236}">
                <a16:creationId xmlns:a16="http://schemas.microsoft.com/office/drawing/2014/main" id="{43444252-D29D-4861-813C-35669B08A94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291404" y="6483539"/>
            <a:ext cx="5528996" cy="163211"/>
          </a:xfrm>
        </p:spPr>
        <p:txBody>
          <a:bodyPr>
            <a:normAutofit/>
          </a:bodyPr>
          <a:lstStyle>
            <a:lvl1pPr marL="0" indent="0" algn="r">
              <a:buNone/>
              <a:defRPr sz="800">
                <a:solidFill>
                  <a:srgbClr val="002060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 dirty="0"/>
              <a:t>Meeting </a:t>
            </a:r>
            <a:r>
              <a:rPr lang="pt-PT" dirty="0" err="1"/>
              <a:t>Name</a:t>
            </a:r>
            <a:r>
              <a:rPr lang="pt-PT" dirty="0"/>
              <a:t>, DD </a:t>
            </a:r>
            <a:r>
              <a:rPr lang="pt-PT" dirty="0" err="1"/>
              <a:t>Month</a:t>
            </a:r>
            <a:r>
              <a:rPr lang="pt-PT" dirty="0"/>
              <a:t> YYYY, </a:t>
            </a:r>
            <a:r>
              <a:rPr lang="pt-PT" dirty="0" err="1"/>
              <a:t>City</a:t>
            </a:r>
            <a:r>
              <a:rPr lang="pt-PT" dirty="0"/>
              <a:t>, Country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948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7885019C-869F-4213-B927-6D0341E50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3" t="18079" r="30402" b="18192"/>
          <a:stretch/>
        </p:blipFill>
        <p:spPr>
          <a:xfrm>
            <a:off x="199417" y="248515"/>
            <a:ext cx="1102441" cy="13173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 vert="horz" lIns="91440" tIns="45720" rIns="91440" bIns="45720" rtlCol="0">
            <a:normAutofit/>
          </a:bodyPr>
          <a:lstStyle>
            <a:lvl1pPr algn="r">
              <a:defRPr lang="pt-PT" sz="2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e Conteúdo 14">
            <a:extLst>
              <a:ext uri="{FF2B5EF4-FFF2-40B4-BE49-F238E27FC236}">
                <a16:creationId xmlns:a16="http://schemas.microsoft.com/office/drawing/2014/main" id="{448EFDCE-66C9-459F-8523-70684CED4F8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291404" y="6483539"/>
            <a:ext cx="5528996" cy="163211"/>
          </a:xfrm>
        </p:spPr>
        <p:txBody>
          <a:bodyPr>
            <a:normAutofit/>
          </a:bodyPr>
          <a:lstStyle>
            <a:lvl1pPr marL="0" indent="0" algn="r">
              <a:buNone/>
              <a:defRPr sz="800">
                <a:solidFill>
                  <a:srgbClr val="002060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 dirty="0"/>
              <a:t>Meeting </a:t>
            </a:r>
            <a:r>
              <a:rPr lang="pt-PT" dirty="0" err="1"/>
              <a:t>Name</a:t>
            </a:r>
            <a:r>
              <a:rPr lang="pt-PT" dirty="0"/>
              <a:t>, DD </a:t>
            </a:r>
            <a:r>
              <a:rPr lang="pt-PT" dirty="0" err="1"/>
              <a:t>Month</a:t>
            </a:r>
            <a:r>
              <a:rPr lang="pt-PT" dirty="0"/>
              <a:t> YYYY, </a:t>
            </a:r>
            <a:r>
              <a:rPr lang="pt-PT" dirty="0" err="1"/>
              <a:t>City</a:t>
            </a:r>
            <a:r>
              <a:rPr lang="pt-PT" dirty="0"/>
              <a:t>, Country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807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t-PT" dirty="0"/>
              <a:t>Editar os estilos de texto do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A63D659-86FF-4CDE-A99A-BF09780DE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3" t="18079" r="30402" b="18192"/>
          <a:stretch/>
        </p:blipFill>
        <p:spPr>
          <a:xfrm>
            <a:off x="199417" y="248515"/>
            <a:ext cx="1102441" cy="1317324"/>
          </a:xfrm>
          <a:prstGeom prst="rect">
            <a:avLst/>
          </a:prstGeom>
        </p:spPr>
      </p:pic>
      <p:sp>
        <p:nvSpPr>
          <p:cNvPr id="6" name="Marcador de Posição de Conteúdo 14">
            <a:extLst>
              <a:ext uri="{FF2B5EF4-FFF2-40B4-BE49-F238E27FC236}">
                <a16:creationId xmlns:a16="http://schemas.microsoft.com/office/drawing/2014/main" id="{6F5835B9-F63C-4B1B-91E7-07C8C7D36A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291404" y="6483539"/>
            <a:ext cx="5528996" cy="163211"/>
          </a:xfrm>
        </p:spPr>
        <p:txBody>
          <a:bodyPr>
            <a:normAutofit/>
          </a:bodyPr>
          <a:lstStyle>
            <a:lvl1pPr marL="0" indent="0" algn="r">
              <a:buNone/>
              <a:defRPr sz="800">
                <a:solidFill>
                  <a:srgbClr val="002060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 dirty="0"/>
              <a:t>Meeting </a:t>
            </a:r>
            <a:r>
              <a:rPr lang="pt-PT" dirty="0" err="1"/>
              <a:t>Name</a:t>
            </a:r>
            <a:r>
              <a:rPr lang="pt-PT" dirty="0"/>
              <a:t>, DD </a:t>
            </a:r>
            <a:r>
              <a:rPr lang="pt-PT" dirty="0" err="1"/>
              <a:t>Month</a:t>
            </a:r>
            <a:r>
              <a:rPr lang="pt-PT" dirty="0"/>
              <a:t> YYYY, </a:t>
            </a:r>
            <a:r>
              <a:rPr lang="pt-PT" dirty="0" err="1"/>
              <a:t>City</a:t>
            </a:r>
            <a:r>
              <a:rPr lang="pt-PT" dirty="0"/>
              <a:t>, Country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167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t-PT" dirty="0"/>
              <a:t>Editar os estilos de texto do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C8E7B60-9344-4E24-9E54-D33BB18973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3" t="18079" r="30402" b="18192"/>
          <a:stretch/>
        </p:blipFill>
        <p:spPr>
          <a:xfrm>
            <a:off x="199417" y="248515"/>
            <a:ext cx="1102441" cy="1317324"/>
          </a:xfrm>
          <a:prstGeom prst="rect">
            <a:avLst/>
          </a:prstGeom>
        </p:spPr>
      </p:pic>
      <p:sp>
        <p:nvSpPr>
          <p:cNvPr id="8" name="Marcador de Posição de Conteúdo 14">
            <a:extLst>
              <a:ext uri="{FF2B5EF4-FFF2-40B4-BE49-F238E27FC236}">
                <a16:creationId xmlns:a16="http://schemas.microsoft.com/office/drawing/2014/main" id="{3605452C-3845-47CF-96F5-DCD1C51EB33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291404" y="6483539"/>
            <a:ext cx="5528996" cy="163211"/>
          </a:xfrm>
        </p:spPr>
        <p:txBody>
          <a:bodyPr>
            <a:normAutofit/>
          </a:bodyPr>
          <a:lstStyle>
            <a:lvl1pPr marL="0" indent="0" algn="r">
              <a:buNone/>
              <a:defRPr sz="800">
                <a:solidFill>
                  <a:srgbClr val="002060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 dirty="0"/>
              <a:t>Meeting </a:t>
            </a:r>
            <a:r>
              <a:rPr lang="pt-PT" dirty="0" err="1"/>
              <a:t>Name</a:t>
            </a:r>
            <a:r>
              <a:rPr lang="pt-PT" dirty="0"/>
              <a:t>, DD </a:t>
            </a:r>
            <a:r>
              <a:rPr lang="pt-PT" dirty="0" err="1"/>
              <a:t>Month</a:t>
            </a:r>
            <a:r>
              <a:rPr lang="pt-PT" dirty="0"/>
              <a:t> YYYY, </a:t>
            </a:r>
            <a:r>
              <a:rPr lang="pt-PT" dirty="0" err="1"/>
              <a:t>City</a:t>
            </a:r>
            <a:r>
              <a:rPr lang="pt-PT" dirty="0"/>
              <a:t>, Country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98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1B3EF93-5350-4066-A111-2E8CCB1BB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3" t="18079" r="30402" b="18192"/>
          <a:stretch/>
        </p:blipFill>
        <p:spPr>
          <a:xfrm>
            <a:off x="199417" y="248515"/>
            <a:ext cx="1102441" cy="1317324"/>
          </a:xfrm>
          <a:prstGeom prst="rect">
            <a:avLst/>
          </a:prstGeom>
        </p:spPr>
      </p:pic>
      <p:sp>
        <p:nvSpPr>
          <p:cNvPr id="4" name="Marcador de Posição de Conteúdo 14">
            <a:extLst>
              <a:ext uri="{FF2B5EF4-FFF2-40B4-BE49-F238E27FC236}">
                <a16:creationId xmlns:a16="http://schemas.microsoft.com/office/drawing/2014/main" id="{5849C809-D7FE-448C-A756-675E5B60632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291404" y="6483539"/>
            <a:ext cx="5528996" cy="163211"/>
          </a:xfrm>
        </p:spPr>
        <p:txBody>
          <a:bodyPr>
            <a:normAutofit/>
          </a:bodyPr>
          <a:lstStyle>
            <a:lvl1pPr marL="0" indent="0" algn="r">
              <a:buNone/>
              <a:defRPr sz="800">
                <a:solidFill>
                  <a:srgbClr val="002060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 dirty="0"/>
              <a:t>Meeting </a:t>
            </a:r>
            <a:r>
              <a:rPr lang="pt-PT" dirty="0" err="1"/>
              <a:t>Name</a:t>
            </a:r>
            <a:r>
              <a:rPr lang="pt-PT" dirty="0"/>
              <a:t>, DD </a:t>
            </a:r>
            <a:r>
              <a:rPr lang="pt-PT" dirty="0" err="1"/>
              <a:t>Month</a:t>
            </a:r>
            <a:r>
              <a:rPr lang="pt-PT" dirty="0"/>
              <a:t> YYYY, </a:t>
            </a:r>
            <a:r>
              <a:rPr lang="pt-PT" dirty="0" err="1"/>
              <a:t>City</a:t>
            </a:r>
            <a:r>
              <a:rPr lang="pt-PT" dirty="0"/>
              <a:t>, Country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938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6F817AD-D83C-4DD3-811E-49B4399728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3" t="18079" r="30402" b="18192"/>
          <a:stretch/>
        </p:blipFill>
        <p:spPr>
          <a:xfrm>
            <a:off x="199417" y="248515"/>
            <a:ext cx="1102441" cy="1317324"/>
          </a:xfrm>
          <a:prstGeom prst="rect">
            <a:avLst/>
          </a:prstGeom>
        </p:spPr>
      </p:pic>
      <p:sp>
        <p:nvSpPr>
          <p:cNvPr id="3" name="Marcador de Posição de Conteúdo 14">
            <a:extLst>
              <a:ext uri="{FF2B5EF4-FFF2-40B4-BE49-F238E27FC236}">
                <a16:creationId xmlns:a16="http://schemas.microsoft.com/office/drawing/2014/main" id="{D6564874-AFF3-4284-9366-554C59685B7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291404" y="6483539"/>
            <a:ext cx="5528996" cy="163211"/>
          </a:xfrm>
        </p:spPr>
        <p:txBody>
          <a:bodyPr>
            <a:normAutofit/>
          </a:bodyPr>
          <a:lstStyle>
            <a:lvl1pPr marL="0" indent="0" algn="r">
              <a:buNone/>
              <a:defRPr sz="800">
                <a:solidFill>
                  <a:srgbClr val="002060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 dirty="0"/>
              <a:t>Meeting </a:t>
            </a:r>
            <a:r>
              <a:rPr lang="pt-PT" dirty="0" err="1"/>
              <a:t>Name</a:t>
            </a:r>
            <a:r>
              <a:rPr lang="pt-PT" dirty="0"/>
              <a:t>, DD </a:t>
            </a:r>
            <a:r>
              <a:rPr lang="pt-PT" dirty="0" err="1"/>
              <a:t>Month</a:t>
            </a:r>
            <a:r>
              <a:rPr lang="pt-PT" dirty="0"/>
              <a:t> YYYY, </a:t>
            </a:r>
            <a:r>
              <a:rPr lang="pt-PT" dirty="0" err="1"/>
              <a:t>City</a:t>
            </a:r>
            <a:r>
              <a:rPr lang="pt-PT" dirty="0"/>
              <a:t>, Country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743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PT" dirty="0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t-PT" dirty="0"/>
              <a:t>Editar os estilos de texto do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dirty="0"/>
              <a:t>Editar os estilos de texto do Modelo Global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2597307-4DD8-405D-B37E-A570217F9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3" t="18079" r="30402" b="18192"/>
          <a:stretch/>
        </p:blipFill>
        <p:spPr>
          <a:xfrm>
            <a:off x="199417" y="248515"/>
            <a:ext cx="1102441" cy="1317324"/>
          </a:xfrm>
          <a:prstGeom prst="rect">
            <a:avLst/>
          </a:prstGeom>
        </p:spPr>
      </p:pic>
      <p:sp>
        <p:nvSpPr>
          <p:cNvPr id="6" name="Marcador de Posição de Conteúdo 14">
            <a:extLst>
              <a:ext uri="{FF2B5EF4-FFF2-40B4-BE49-F238E27FC236}">
                <a16:creationId xmlns:a16="http://schemas.microsoft.com/office/drawing/2014/main" id="{AD60F819-0A51-4AB4-A577-4545DE0F8CB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291404" y="6483539"/>
            <a:ext cx="5528996" cy="163211"/>
          </a:xfrm>
        </p:spPr>
        <p:txBody>
          <a:bodyPr>
            <a:normAutofit/>
          </a:bodyPr>
          <a:lstStyle>
            <a:lvl1pPr marL="0" indent="0" algn="r">
              <a:buNone/>
              <a:defRPr sz="800">
                <a:solidFill>
                  <a:srgbClr val="002060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 dirty="0"/>
              <a:t>Meeting </a:t>
            </a:r>
            <a:r>
              <a:rPr lang="pt-PT" dirty="0" err="1"/>
              <a:t>Name</a:t>
            </a:r>
            <a:r>
              <a:rPr lang="pt-PT" dirty="0"/>
              <a:t>, DD </a:t>
            </a:r>
            <a:r>
              <a:rPr lang="pt-PT" dirty="0" err="1"/>
              <a:t>Month</a:t>
            </a:r>
            <a:r>
              <a:rPr lang="pt-PT" dirty="0"/>
              <a:t> YYYY, </a:t>
            </a:r>
            <a:r>
              <a:rPr lang="pt-PT" dirty="0" err="1"/>
              <a:t>City</a:t>
            </a:r>
            <a:r>
              <a:rPr lang="pt-PT" dirty="0"/>
              <a:t>, Country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421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6FDC817-6520-4FB2-8420-F91E83FAD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3" t="18079" r="30402" b="18192"/>
          <a:stretch/>
        </p:blipFill>
        <p:spPr>
          <a:xfrm>
            <a:off x="199417" y="248515"/>
            <a:ext cx="1102441" cy="1317324"/>
          </a:xfrm>
          <a:prstGeom prst="rect">
            <a:avLst/>
          </a:prstGeom>
        </p:spPr>
      </p:pic>
      <p:sp>
        <p:nvSpPr>
          <p:cNvPr id="6" name="Marcador de Posição de Conteúdo 14">
            <a:extLst>
              <a:ext uri="{FF2B5EF4-FFF2-40B4-BE49-F238E27FC236}">
                <a16:creationId xmlns:a16="http://schemas.microsoft.com/office/drawing/2014/main" id="{20BFC3C6-DEDB-41FF-8753-4941A58C97E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291404" y="6483539"/>
            <a:ext cx="5528996" cy="163211"/>
          </a:xfrm>
        </p:spPr>
        <p:txBody>
          <a:bodyPr>
            <a:normAutofit/>
          </a:bodyPr>
          <a:lstStyle>
            <a:lvl1pPr marL="0" indent="0" algn="r">
              <a:buNone/>
              <a:defRPr sz="800">
                <a:solidFill>
                  <a:srgbClr val="002060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PT" dirty="0"/>
              <a:t>Meeting </a:t>
            </a:r>
            <a:r>
              <a:rPr lang="pt-PT" dirty="0" err="1"/>
              <a:t>Name</a:t>
            </a:r>
            <a:r>
              <a:rPr lang="pt-PT" dirty="0"/>
              <a:t>, DD </a:t>
            </a:r>
            <a:r>
              <a:rPr lang="pt-PT" dirty="0" err="1"/>
              <a:t>Month</a:t>
            </a:r>
            <a:r>
              <a:rPr lang="pt-PT" dirty="0"/>
              <a:t> YYYY, </a:t>
            </a:r>
            <a:r>
              <a:rPr lang="pt-PT" dirty="0" err="1"/>
              <a:t>City</a:t>
            </a:r>
            <a:r>
              <a:rPr lang="pt-PT" dirty="0"/>
              <a:t>, Country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922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2-HD-BTM.png">
            <a:extLst>
              <a:ext uri="{FF2B5EF4-FFF2-40B4-BE49-F238E27FC236}">
                <a16:creationId xmlns:a16="http://schemas.microsoft.com/office/drawing/2014/main" id="{FACFE797-925E-4955-B1BC-E8BF2FC6C8F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7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9599"/>
            <a:ext cx="12192000" cy="24828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PT" dirty="0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dirty="0"/>
              <a:t>Editar os estilos de texto do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  <a:endParaRPr lang="en-US" dirty="0"/>
          </a:p>
        </p:txBody>
      </p:sp>
      <p:sp>
        <p:nvSpPr>
          <p:cNvPr id="14" name="Marcador de Posição do Texto 21">
            <a:extLst>
              <a:ext uri="{FF2B5EF4-FFF2-40B4-BE49-F238E27FC236}">
                <a16:creationId xmlns:a16="http://schemas.microsoft.com/office/drawing/2014/main" id="{959F62E0-66E0-4B76-B5ED-074319838FE0}"/>
              </a:ext>
            </a:extLst>
          </p:cNvPr>
          <p:cNvSpPr txBox="1">
            <a:spLocks/>
          </p:cNvSpPr>
          <p:nvPr userDrawn="1"/>
        </p:nvSpPr>
        <p:spPr>
          <a:xfrm>
            <a:off x="4435522" y="6373795"/>
            <a:ext cx="6556375" cy="2729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70" r:id="rId10"/>
    <p:sldLayoutId id="2147483771" r:id="rId11"/>
    <p:sldLayoutId id="21474837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cap="all" baseline="0" dirty="0">
          <a:solidFill>
            <a:srgbClr val="0070C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B40FB9B-06D0-4BEB-A462-353C9AE5AAB9}" type="datetimeFigureOut">
              <a:rPr lang="en-IE" smtClean="0">
                <a:solidFill>
                  <a:prstClr val="black">
                    <a:tint val="75000"/>
                  </a:prstClr>
                </a:solidFill>
              </a:rPr>
              <a:pPr defTabSz="914400"/>
              <a:t>13/06/2019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ECAF987-0A7A-478A-BC32-751BAD5C0C48}" type="slidenum">
              <a:rPr lang="en-IE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I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1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0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9.png"/><Relationship Id="rId9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://www.eurofleets.eu/" TargetMode="Externa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69A59C-A970-49B9-8669-8321793A8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Eurofleets+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64" y="5303311"/>
            <a:ext cx="3901440" cy="981456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Rosemarie Butler 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81275" cy="13335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090284" y="5299457"/>
            <a:ext cx="3510916" cy="126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</a:pPr>
            <a:r>
              <a:rPr lang="en-I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project has received funding from the EU H2020 research and innovation programme under Grant Agreement No 824077</a:t>
            </a:r>
          </a:p>
        </p:txBody>
      </p:sp>
      <p:pic>
        <p:nvPicPr>
          <p:cNvPr id="7" name="Picture 6" descr="http://europa.eu/about-eu/basic-information/symbols/images/flag_yellow_low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41281" y="5406137"/>
            <a:ext cx="1630680" cy="95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614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7685"/>
            <a:ext cx="12192000" cy="2724438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65922961"/>
              </p:ext>
            </p:extLst>
          </p:nvPr>
        </p:nvGraphicFramePr>
        <p:xfrm>
          <a:off x="101138" y="5915890"/>
          <a:ext cx="12090861" cy="942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87237" y="34041"/>
            <a:ext cx="10113818" cy="1293028"/>
          </a:xfrm>
        </p:spPr>
        <p:txBody>
          <a:bodyPr/>
          <a:lstStyle/>
          <a:p>
            <a:r>
              <a:rPr lang="en-US" sz="3600" dirty="0" smtClean="0"/>
              <a:t>Transnational Access </a:t>
            </a:r>
            <a:r>
              <a:rPr lang="en-US" sz="3600" dirty="0" err="1" smtClean="0"/>
              <a:t>Programmes</a:t>
            </a:r>
            <a:r>
              <a:rPr lang="en-US" sz="3600" dirty="0" smtClean="0"/>
              <a:t> </a:t>
            </a:r>
            <a:endParaRPr lang="en-IE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206669" y="850006"/>
            <a:ext cx="105683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S</a:t>
            </a: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hip Time and Marine </a:t>
            </a:r>
            <a:r>
              <a:rPr lang="en-US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E</a:t>
            </a: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quipment </a:t>
            </a:r>
            <a:r>
              <a:rPr lang="en-US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A</a:t>
            </a: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pplication (SEA </a:t>
            </a:r>
            <a:r>
              <a:rPr lang="en-US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Programme</a:t>
            </a: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): Mediterranean &amp; Black Sea, Baltic Sea, North Sea &amp; Global.  </a:t>
            </a:r>
            <a:r>
              <a:rPr lang="en-US" i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First call opening late June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Co-PI </a:t>
            </a:r>
            <a:r>
              <a:rPr lang="en-US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Programme</a:t>
            </a: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specifically aimed at early stage researchers, supported by experienced, senior researchers. </a:t>
            </a:r>
            <a:r>
              <a:rPr lang="en-US" i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Call opening November 2019 for, continuous running call </a:t>
            </a:r>
          </a:p>
          <a:p>
            <a:endParaRPr lang="en-US" i="1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R</a:t>
            </a: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emote </a:t>
            </a:r>
            <a:r>
              <a:rPr lang="en-US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T</a:t>
            </a: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ransnational </a:t>
            </a:r>
            <a:r>
              <a:rPr lang="en-US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A</a:t>
            </a: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ccess (RTA </a:t>
            </a:r>
            <a:r>
              <a:rPr lang="en-US" dirty="0" err="1" smtClean="0">
                <a:latin typeface="Century Gothic" panose="020B0502020202020204" pitchFamily="34" charset="0"/>
                <a:cs typeface="Calibri" panose="020F0502020204030204" pitchFamily="34" charset="0"/>
              </a:rPr>
              <a:t>Programme</a:t>
            </a: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) Remote access to Samples or Data. </a:t>
            </a:r>
            <a:r>
              <a:rPr lang="en-US" i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Call </a:t>
            </a:r>
            <a:r>
              <a:rPr lang="en-US" i="1" dirty="0">
                <a:latin typeface="Century Gothic" panose="020B0502020202020204" pitchFamily="34" charset="0"/>
                <a:cs typeface="Calibri" panose="020F0502020204030204" pitchFamily="34" charset="0"/>
              </a:rPr>
              <a:t>opening November 2019 for, continuous running call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891" y="142936"/>
            <a:ext cx="8610600" cy="1293028"/>
          </a:xfrm>
        </p:spPr>
        <p:txBody>
          <a:bodyPr/>
          <a:lstStyle/>
          <a:p>
            <a:r>
              <a:rPr lang="en-IE" sz="3600" dirty="0"/>
              <a:t>LINKS - Joint Research Activities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3745" y="918727"/>
            <a:ext cx="78185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E" sz="2400" dirty="0" smtClean="0"/>
              <a:t>Developing </a:t>
            </a:r>
            <a:r>
              <a:rPr lang="en-IE" sz="2400" b="1" dirty="0" smtClean="0"/>
              <a:t>new interoperable </a:t>
            </a:r>
            <a:r>
              <a:rPr lang="en-IE" sz="2400" b="1" dirty="0"/>
              <a:t>tools </a:t>
            </a:r>
            <a:r>
              <a:rPr lang="en-IE" sz="2400" dirty="0"/>
              <a:t>and technologies  in support of </a:t>
            </a:r>
            <a:r>
              <a:rPr lang="en-IE" sz="2400" b="1" dirty="0"/>
              <a:t>deep water </a:t>
            </a:r>
            <a:r>
              <a:rPr lang="en-IE" sz="2400" dirty="0" smtClean="0"/>
              <a:t>operations. </a:t>
            </a:r>
          </a:p>
          <a:p>
            <a:pPr algn="just"/>
            <a:r>
              <a:rPr lang="en-IE" sz="2400" dirty="0"/>
              <a:t>	</a:t>
            </a:r>
            <a:r>
              <a:rPr lang="en-IE" sz="2400" dirty="0" smtClean="0"/>
              <a:t>(McCartney, Seaonics,</a:t>
            </a:r>
            <a:r>
              <a:rPr lang="en-IE" sz="2400" dirty="0"/>
              <a:t> </a:t>
            </a:r>
            <a:r>
              <a:rPr lang="en-IE" sz="2400" dirty="0" smtClean="0"/>
              <a:t>HAMPIÐJAN, 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 smtClean="0"/>
              <a:t>New </a:t>
            </a:r>
            <a:r>
              <a:rPr lang="en-GB" sz="2400" dirty="0"/>
              <a:t>technologies for </a:t>
            </a:r>
            <a:r>
              <a:rPr lang="en-GB" sz="2400" b="1" dirty="0" smtClean="0"/>
              <a:t>AUV/USV</a:t>
            </a:r>
            <a:endParaRPr lang="en-GB" sz="2400" b="1" dirty="0" smtClean="0"/>
          </a:p>
          <a:p>
            <a:pPr algn="just"/>
            <a:r>
              <a:rPr lang="en-GB" sz="2400" dirty="0" smtClean="0"/>
              <a:t>	(Aqua Robotics, Coronis</a:t>
            </a:r>
            <a:r>
              <a:rPr lang="en-GB" sz="2400" dirty="0"/>
              <a:t>)</a:t>
            </a:r>
            <a:endParaRPr lang="en-GB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/>
              <a:t>Optimizing solutions for</a:t>
            </a:r>
            <a:r>
              <a:rPr lang="en-GB" sz="2400" b="1" dirty="0"/>
              <a:t> telepresence </a:t>
            </a:r>
            <a:r>
              <a:rPr lang="en-GB" sz="2400" dirty="0"/>
              <a:t>and </a:t>
            </a:r>
            <a:r>
              <a:rPr lang="en-GB" sz="2400" b="1" dirty="0"/>
              <a:t>real-time data</a:t>
            </a:r>
            <a:r>
              <a:rPr lang="en-GB" sz="2400" dirty="0"/>
              <a:t> transfer (</a:t>
            </a:r>
            <a:r>
              <a:rPr lang="en-GB" sz="2400" dirty="0" smtClean="0"/>
              <a:t>e-access)	</a:t>
            </a:r>
          </a:p>
          <a:p>
            <a:pPr algn="just"/>
            <a:r>
              <a:rPr lang="en-GB" sz="2400" dirty="0"/>
              <a:t>	</a:t>
            </a:r>
            <a:r>
              <a:rPr lang="en-GB" sz="2400" dirty="0" smtClean="0"/>
              <a:t>(Voyager IP, GFOE)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Reviewing and upgrading the suite of </a:t>
            </a:r>
            <a:r>
              <a:rPr lang="en-US" sz="2400" b="1" dirty="0"/>
              <a:t>shipboard software </a:t>
            </a:r>
            <a:r>
              <a:rPr lang="en-US" sz="2400" dirty="0"/>
              <a:t>and</a:t>
            </a:r>
            <a:r>
              <a:rPr lang="en-US" sz="2400" b="1" dirty="0"/>
              <a:t> services</a:t>
            </a:r>
            <a:endParaRPr lang="en-IE" sz="24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/>
              <a:t>Advancing access to </a:t>
            </a:r>
            <a:r>
              <a:rPr lang="en-GB" sz="2400" b="1" dirty="0"/>
              <a:t>acquired data </a:t>
            </a:r>
            <a:endParaRPr lang="en-IE" sz="2400" b="1" dirty="0"/>
          </a:p>
          <a:p>
            <a:pPr algn="just"/>
            <a:r>
              <a:rPr lang="en-IE" sz="2400" dirty="0" smtClean="0"/>
              <a:t>	(Maris)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122891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891" y="142936"/>
            <a:ext cx="8610600" cy="1293028"/>
          </a:xfrm>
        </p:spPr>
        <p:txBody>
          <a:bodyPr/>
          <a:lstStyle/>
          <a:p>
            <a:r>
              <a:rPr lang="en-US" dirty="0" smtClean="0"/>
              <a:t>Networking activities </a:t>
            </a:r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2131127" y="1435964"/>
            <a:ext cx="72884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Long term TA access, exploring options for the long-term </a:t>
            </a:r>
            <a:endParaRPr lang="en-IE" dirty="0" smtClean="0"/>
          </a:p>
          <a:p>
            <a:endParaRPr lang="en-I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smtClean="0"/>
              <a:t>Road Map for research vessel co-ordination in </a:t>
            </a:r>
            <a:r>
              <a:rPr lang="en-IE" dirty="0" smtClean="0"/>
              <a:t>Europe</a:t>
            </a:r>
          </a:p>
          <a:p>
            <a:endParaRPr lang="en-I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Needs of user community  and interconnections with other </a:t>
            </a:r>
            <a:r>
              <a:rPr lang="en-IE" dirty="0" smtClean="0"/>
              <a:t>initiatives </a:t>
            </a:r>
            <a:r>
              <a:rPr lang="en-IE" dirty="0"/>
              <a:t>including</a:t>
            </a:r>
            <a:r>
              <a:rPr lang="en-IE" dirty="0" smtClean="0"/>
              <a:t>: Euro </a:t>
            </a:r>
            <a:r>
              <a:rPr lang="en-IE" dirty="0"/>
              <a:t>Argo</a:t>
            </a:r>
            <a:r>
              <a:rPr lang="en-IE" dirty="0" smtClean="0"/>
              <a:t>, EMSO </a:t>
            </a:r>
            <a:r>
              <a:rPr lang="en-IE" dirty="0"/>
              <a:t>ICOS….</a:t>
            </a:r>
            <a:r>
              <a:rPr lang="en-IE" dirty="0" smtClean="0"/>
              <a:t>ASMIWG</a:t>
            </a:r>
          </a:p>
          <a:p>
            <a:endParaRPr lang="en-I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F</a:t>
            </a:r>
            <a:r>
              <a:rPr lang="en-IE" dirty="0" smtClean="0"/>
              <a:t>ocus  on stakeholder needs including deep ocean research, Ocean mapping  and observation communities (EMSO-Eric leading Stakeholder Engagement work package</a:t>
            </a:r>
            <a:r>
              <a:rPr lang="en-IE" dirty="0" smtClean="0"/>
              <a:t>)</a:t>
            </a:r>
          </a:p>
          <a:p>
            <a:endParaRPr lang="en-I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b="1" dirty="0" smtClean="0"/>
              <a:t>Innovation management </a:t>
            </a:r>
            <a:r>
              <a:rPr lang="en-IE" dirty="0" smtClean="0"/>
              <a:t>to include: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E" dirty="0" smtClean="0"/>
              <a:t>Training and Education  including  </a:t>
            </a:r>
            <a:r>
              <a:rPr lang="en-IE" dirty="0"/>
              <a:t>t</a:t>
            </a:r>
            <a:r>
              <a:rPr lang="en-IE" dirty="0" smtClean="0"/>
              <a:t>hemed Floating Universities, dedicated labs for scientists,  technicians and managers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E" dirty="0" smtClean="0"/>
              <a:t>Dissemination and Outreach including new website, Portal use of Telepresence system for Ocean Literacy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7471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27138" y="1168503"/>
            <a:ext cx="10820400" cy="466316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de-DE" sz="3000" b="1" dirty="0" smtClean="0">
                <a:latin typeface="+mj-lt"/>
              </a:rPr>
              <a:t>SEA PROGRAMME</a:t>
            </a:r>
          </a:p>
          <a:p>
            <a:pPr marL="0" indent="0">
              <a:lnSpc>
                <a:spcPct val="70000"/>
              </a:lnSpc>
              <a:buNone/>
            </a:pPr>
            <a:endParaRPr lang="de-DE" sz="3000" b="1" dirty="0" smtClean="0">
              <a:latin typeface="+mj-lt"/>
            </a:endParaRPr>
          </a:p>
          <a:p>
            <a:pPr>
              <a:lnSpc>
                <a:spcPct val="70000"/>
              </a:lnSpc>
            </a:pPr>
            <a:r>
              <a:rPr lang="de-DE" sz="3000" b="1" dirty="0">
                <a:solidFill>
                  <a:srgbClr val="00B0F0"/>
                </a:solidFill>
                <a:latin typeface="+mj-lt"/>
              </a:rPr>
              <a:t>"</a:t>
            </a:r>
            <a:r>
              <a:rPr lang="de-DE" sz="3000" b="1" dirty="0" smtClean="0">
                <a:solidFill>
                  <a:srgbClr val="00B0F0"/>
                </a:solidFill>
                <a:latin typeface="+mj-lt"/>
              </a:rPr>
              <a:t>Oceans</a:t>
            </a:r>
            <a:r>
              <a:rPr lang="x-none" sz="3000" b="1" dirty="0" smtClean="0">
                <a:solidFill>
                  <a:srgbClr val="00B0F0"/>
                </a:solidFill>
                <a:latin typeface="+mj-lt"/>
              </a:rPr>
              <a:t>”</a:t>
            </a:r>
            <a:r>
              <a:rPr lang="en-GB" sz="3000" b="1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de-DE" sz="3000" dirty="0" smtClean="0">
                <a:solidFill>
                  <a:srgbClr val="00B0F0"/>
                </a:solidFill>
                <a:latin typeface="+mj-lt"/>
              </a:rPr>
              <a:t>Call</a:t>
            </a:r>
            <a:r>
              <a:rPr lang="de-DE" sz="3000" dirty="0" smtClean="0">
                <a:latin typeface="+mj-lt"/>
              </a:rPr>
              <a:t> (ocean going vessels)</a:t>
            </a:r>
          </a:p>
          <a:p>
            <a:pPr marL="0" indent="0">
              <a:lnSpc>
                <a:spcPct val="70000"/>
              </a:lnSpc>
              <a:buNone/>
            </a:pPr>
            <a:endParaRPr lang="de-DE" sz="3000" dirty="0">
              <a:latin typeface="+mj-lt"/>
            </a:endParaRPr>
          </a:p>
          <a:p>
            <a:pPr lvl="1">
              <a:lnSpc>
                <a:spcPct val="70000"/>
              </a:lnSpc>
            </a:pPr>
            <a:r>
              <a:rPr lang="de-DE" sz="3000" dirty="0" smtClean="0">
                <a:latin typeface="+mj-lt"/>
              </a:rPr>
              <a:t>Call </a:t>
            </a:r>
            <a:r>
              <a:rPr lang="de-DE" sz="3000" dirty="0" err="1" smtClean="0">
                <a:latin typeface="+mj-lt"/>
              </a:rPr>
              <a:t>opens</a:t>
            </a:r>
            <a:r>
              <a:rPr lang="de-DE" sz="3000" dirty="0">
                <a:latin typeface="+mj-lt"/>
              </a:rPr>
              <a:t>: </a:t>
            </a:r>
            <a:r>
              <a:rPr lang="de-DE" sz="3000" b="1" dirty="0" smtClean="0">
                <a:solidFill>
                  <a:srgbClr val="FF0000"/>
                </a:solidFill>
                <a:latin typeface="+mj-lt"/>
              </a:rPr>
              <a:t>26</a:t>
            </a:r>
            <a:r>
              <a:rPr lang="de-DE" sz="3000" b="1" baseline="30000" dirty="0" smtClean="0">
                <a:solidFill>
                  <a:srgbClr val="FF0000"/>
                </a:solidFill>
                <a:latin typeface="+mj-lt"/>
              </a:rPr>
              <a:t>th</a:t>
            </a:r>
            <a:r>
              <a:rPr lang="de-DE" sz="3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de-DE" sz="3000" b="1" dirty="0" err="1" smtClean="0">
                <a:solidFill>
                  <a:srgbClr val="FF0000"/>
                </a:solidFill>
                <a:latin typeface="+mj-lt"/>
              </a:rPr>
              <a:t>of</a:t>
            </a:r>
            <a:r>
              <a:rPr lang="de-DE" sz="3000" b="1" dirty="0" smtClean="0">
                <a:solidFill>
                  <a:srgbClr val="FF0000"/>
                </a:solidFill>
                <a:latin typeface="+mj-lt"/>
              </a:rPr>
              <a:t> June 2019</a:t>
            </a:r>
          </a:p>
          <a:p>
            <a:pPr lvl="1">
              <a:lnSpc>
                <a:spcPct val="70000"/>
              </a:lnSpc>
            </a:pPr>
            <a:endParaRPr lang="de-DE" sz="3000" dirty="0">
              <a:latin typeface="+mj-lt"/>
            </a:endParaRPr>
          </a:p>
          <a:p>
            <a:pPr lvl="1">
              <a:lnSpc>
                <a:spcPct val="70000"/>
              </a:lnSpc>
            </a:pPr>
            <a:r>
              <a:rPr lang="de-DE" sz="3000" dirty="0" smtClean="0">
                <a:latin typeface="+mj-lt"/>
              </a:rPr>
              <a:t>Call </a:t>
            </a:r>
            <a:r>
              <a:rPr lang="de-DE" sz="3000" dirty="0" err="1" smtClean="0">
                <a:latin typeface="+mj-lt"/>
              </a:rPr>
              <a:t>closes</a:t>
            </a:r>
            <a:r>
              <a:rPr lang="de-DE" sz="3000" dirty="0" smtClean="0">
                <a:latin typeface="+mj-lt"/>
              </a:rPr>
              <a:t>: </a:t>
            </a:r>
            <a:r>
              <a:rPr lang="de-DE" sz="3000" b="1" dirty="0" smtClean="0">
                <a:solidFill>
                  <a:srgbClr val="FF0000"/>
                </a:solidFill>
                <a:latin typeface="+mj-lt"/>
              </a:rPr>
              <a:t>27</a:t>
            </a:r>
            <a:r>
              <a:rPr lang="de-DE" sz="3000" b="1" baseline="30000" dirty="0" smtClean="0">
                <a:solidFill>
                  <a:srgbClr val="FF0000"/>
                </a:solidFill>
                <a:latin typeface="+mj-lt"/>
              </a:rPr>
              <a:t>th</a:t>
            </a:r>
            <a:r>
              <a:rPr lang="de-DE" sz="3000" b="1" dirty="0" smtClean="0">
                <a:solidFill>
                  <a:srgbClr val="FF0000"/>
                </a:solidFill>
                <a:latin typeface="+mj-lt"/>
              </a:rPr>
              <a:t> of September 2019</a:t>
            </a:r>
          </a:p>
          <a:p>
            <a:pPr lvl="1">
              <a:lnSpc>
                <a:spcPct val="70000"/>
              </a:lnSpc>
            </a:pPr>
            <a:endParaRPr lang="de-DE" sz="3000" dirty="0">
              <a:latin typeface="+mj-lt"/>
            </a:endParaRPr>
          </a:p>
          <a:p>
            <a:pPr>
              <a:lnSpc>
                <a:spcPct val="70000"/>
              </a:lnSpc>
            </a:pPr>
            <a:r>
              <a:rPr lang="de-DE" sz="3000" b="1" dirty="0" smtClean="0">
                <a:solidFill>
                  <a:srgbClr val="00B0F0"/>
                </a:solidFill>
                <a:latin typeface="+mj-lt"/>
              </a:rPr>
              <a:t>“Regional</a:t>
            </a:r>
            <a:r>
              <a:rPr lang="x-none" sz="3000" b="1" dirty="0" smtClean="0">
                <a:solidFill>
                  <a:srgbClr val="00B0F0"/>
                </a:solidFill>
                <a:latin typeface="+mj-lt"/>
              </a:rPr>
              <a:t>”</a:t>
            </a:r>
            <a:r>
              <a:rPr lang="en-GB" sz="3000" b="1" dirty="0" smtClean="0">
                <a:solidFill>
                  <a:srgbClr val="00B0F0"/>
                </a:solidFill>
                <a:latin typeface="+mj-lt"/>
              </a:rPr>
              <a:t> </a:t>
            </a:r>
            <a:r>
              <a:rPr lang="en-GB" sz="3000" dirty="0" smtClean="0">
                <a:solidFill>
                  <a:srgbClr val="00B0F0"/>
                </a:solidFill>
                <a:latin typeface="+mj-lt"/>
              </a:rPr>
              <a:t>Call </a:t>
            </a:r>
            <a:r>
              <a:rPr lang="en-GB" sz="3000" dirty="0" smtClean="0">
                <a:latin typeface="+mj-lt"/>
              </a:rPr>
              <a:t>(regional seas vessels)</a:t>
            </a:r>
          </a:p>
          <a:p>
            <a:pPr marL="0" indent="0">
              <a:lnSpc>
                <a:spcPct val="70000"/>
              </a:lnSpc>
              <a:buNone/>
            </a:pPr>
            <a:endParaRPr lang="de-DE" sz="3000" dirty="0">
              <a:latin typeface="+mj-lt"/>
            </a:endParaRPr>
          </a:p>
          <a:p>
            <a:pPr lvl="1">
              <a:lnSpc>
                <a:spcPct val="70000"/>
              </a:lnSpc>
            </a:pPr>
            <a:r>
              <a:rPr lang="de-DE" sz="3000" dirty="0">
                <a:latin typeface="+mj-lt"/>
              </a:rPr>
              <a:t>Call opens: November </a:t>
            </a:r>
            <a:r>
              <a:rPr lang="de-DE" sz="3000" dirty="0" smtClean="0">
                <a:latin typeface="+mj-lt"/>
              </a:rPr>
              <a:t>2019</a:t>
            </a:r>
          </a:p>
          <a:p>
            <a:pPr lvl="1">
              <a:lnSpc>
                <a:spcPct val="70000"/>
              </a:lnSpc>
            </a:pPr>
            <a:endParaRPr lang="de-DE" sz="3000" dirty="0">
              <a:latin typeface="+mj-lt"/>
            </a:endParaRPr>
          </a:p>
          <a:p>
            <a:pPr lvl="1">
              <a:lnSpc>
                <a:spcPct val="70000"/>
              </a:lnSpc>
            </a:pPr>
            <a:r>
              <a:rPr lang="de-DE" sz="3000" dirty="0">
                <a:latin typeface="+mj-lt"/>
              </a:rPr>
              <a:t>Call </a:t>
            </a:r>
            <a:r>
              <a:rPr lang="de-DE" sz="3000" dirty="0" err="1">
                <a:latin typeface="+mj-lt"/>
              </a:rPr>
              <a:t>closes</a:t>
            </a:r>
            <a:r>
              <a:rPr lang="de-DE" sz="3000" dirty="0">
                <a:latin typeface="+mj-lt"/>
              </a:rPr>
              <a:t>: </a:t>
            </a:r>
            <a:r>
              <a:rPr lang="de-DE" sz="3000" dirty="0" err="1">
                <a:latin typeface="+mj-lt"/>
              </a:rPr>
              <a:t>February</a:t>
            </a:r>
            <a:r>
              <a:rPr lang="de-DE" sz="3000" dirty="0">
                <a:latin typeface="+mj-lt"/>
              </a:rPr>
              <a:t> 2020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33F3FC-D1F7-49E6-BFDA-60518E696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335" y="46196"/>
            <a:ext cx="8610600" cy="804789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Upcoming </a:t>
            </a:r>
            <a:r>
              <a:rPr lang="en-GB" dirty="0" smtClean="0">
                <a:latin typeface="Arial"/>
                <a:cs typeface="Arial"/>
              </a:rPr>
              <a:t>ACCESS calls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 rot="19079701">
            <a:off x="7351909" y="4731833"/>
            <a:ext cx="1479892" cy="40011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smtClean="0"/>
              <a:t>ESTIMATED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192480" y="6031839"/>
            <a:ext cx="7247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CO-PI and RTA: </a:t>
            </a:r>
            <a:r>
              <a:rPr lang="en-GB" sz="2800" dirty="0" smtClean="0"/>
              <a:t>opens in November 2019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880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r="17875"/>
          <a:stretch/>
        </p:blipFill>
        <p:spPr>
          <a:xfrm>
            <a:off x="39414" y="0"/>
            <a:ext cx="12352421" cy="717034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2" name="Picture 211" descr="A large ship in a body of water&#10;&#10;Description generated with very high confidence">
            <a:extLst>
              <a:ext uri="{FF2B5EF4-FFF2-40B4-BE49-F238E27FC236}">
                <a16:creationId xmlns:a16="http://schemas.microsoft.com/office/drawing/2014/main" id="{050675CA-B3C1-42FB-AFE8-F509A05C1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05" y="1804269"/>
            <a:ext cx="16906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0" descr="A large ship in a body of water&#10;&#10;Description generated with very high confidence">
            <a:extLst>
              <a:ext uri="{FF2B5EF4-FFF2-40B4-BE49-F238E27FC236}">
                <a16:creationId xmlns:a16="http://schemas.microsoft.com/office/drawing/2014/main" id="{D6C952D5-AB70-48F0-8FDC-67E5DEC28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6" r="-4996"/>
          <a:stretch/>
        </p:blipFill>
        <p:spPr bwMode="auto">
          <a:xfrm>
            <a:off x="4334957" y="1804270"/>
            <a:ext cx="20986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9" descr="A large ship in a body of water&#10;&#10;Description generated with very high confidence">
            <a:extLst>
              <a:ext uri="{FF2B5EF4-FFF2-40B4-BE49-F238E27FC236}">
                <a16:creationId xmlns:a16="http://schemas.microsoft.com/office/drawing/2014/main" id="{6D99130B-853D-4857-B8E2-A1E60CA8C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" b="3386"/>
          <a:stretch/>
        </p:blipFill>
        <p:spPr bwMode="auto">
          <a:xfrm>
            <a:off x="8168614" y="1811298"/>
            <a:ext cx="1495425" cy="120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16" descr="A blue and white boat sitting next to a body of water&#10;&#10;Description generated with very high confidence">
            <a:extLst>
              <a:ext uri="{FF2B5EF4-FFF2-40B4-BE49-F238E27FC236}">
                <a16:creationId xmlns:a16="http://schemas.microsoft.com/office/drawing/2014/main" id="{D2A42AD5-0834-4F4B-B37E-74A2E4A0C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t="11658" r="16517" b="-11658"/>
          <a:stretch/>
        </p:blipFill>
        <p:spPr bwMode="auto">
          <a:xfrm>
            <a:off x="6022089" y="5285900"/>
            <a:ext cx="1800000" cy="113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08" descr="A large ship in a body of water&#10;&#10;Description generated with very high confidence">
            <a:extLst>
              <a:ext uri="{FF2B5EF4-FFF2-40B4-BE49-F238E27FC236}">
                <a16:creationId xmlns:a16="http://schemas.microsoft.com/office/drawing/2014/main" id="{4919681F-3B94-40BD-B319-1DB15E67E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2" b="10684"/>
          <a:stretch/>
        </p:blipFill>
        <p:spPr bwMode="auto">
          <a:xfrm>
            <a:off x="4158381" y="5325756"/>
            <a:ext cx="1606550" cy="95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17" descr="A large ship in a body of water&#10;&#10;Description generated with very high confidence">
            <a:extLst>
              <a:ext uri="{FF2B5EF4-FFF2-40B4-BE49-F238E27FC236}">
                <a16:creationId xmlns:a16="http://schemas.microsoft.com/office/drawing/2014/main" id="{66ADD403-E003-4971-A109-62C2CB529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383" y="5291163"/>
            <a:ext cx="1931421" cy="101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11" descr="A large ship in a body of water&#10;&#10;Description generated with very high confidence">
            <a:extLst>
              <a:ext uri="{FF2B5EF4-FFF2-40B4-BE49-F238E27FC236}">
                <a16:creationId xmlns:a16="http://schemas.microsoft.com/office/drawing/2014/main" id="{55D7EA55-8D76-4840-A7DB-02642325C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564" y="3610339"/>
            <a:ext cx="1682750" cy="112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12" descr="A large ship in a body of water&#10;&#10;Description generated with very high confidence">
            <a:extLst>
              <a:ext uri="{FF2B5EF4-FFF2-40B4-BE49-F238E27FC236}">
                <a16:creationId xmlns:a16="http://schemas.microsoft.com/office/drawing/2014/main" id="{842D6443-EB14-47CF-A738-A95C82900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160" y="1811298"/>
            <a:ext cx="1980804" cy="120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14" descr="A small boat in a large body of water&#10;&#10;Description generated with very high confidence">
            <a:extLst>
              <a:ext uri="{FF2B5EF4-FFF2-40B4-BE49-F238E27FC236}">
                <a16:creationId xmlns:a16="http://schemas.microsoft.com/office/drawing/2014/main" id="{6B299B54-2296-49CC-89E4-818D29387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43" r="6843"/>
          <a:stretch/>
        </p:blipFill>
        <p:spPr bwMode="auto">
          <a:xfrm>
            <a:off x="9172956" y="170298"/>
            <a:ext cx="2082288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1" descr="A picture containing water, boat, ice, outdoor&#10;&#10;Description generated with high confidence">
            <a:extLst>
              <a:ext uri="{FF2B5EF4-FFF2-40B4-BE49-F238E27FC236}">
                <a16:creationId xmlns:a16="http://schemas.microsoft.com/office/drawing/2014/main" id="{1438D0E8-2D0F-47BA-B141-6AE5219C6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9" b="-13800"/>
          <a:stretch/>
        </p:blipFill>
        <p:spPr bwMode="auto">
          <a:xfrm>
            <a:off x="3307877" y="26896"/>
            <a:ext cx="1947474" cy="146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8" descr="A large ship in a body of water&#10;&#10;Description generated with very high confidence">
            <a:extLst>
              <a:ext uri="{FF2B5EF4-FFF2-40B4-BE49-F238E27FC236}">
                <a16:creationId xmlns:a16="http://schemas.microsoft.com/office/drawing/2014/main" id="{D914826C-05AB-4452-95FC-8922A1193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208" y="1489604"/>
            <a:ext cx="1441832" cy="123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9" descr="A large ship in a body of water&#10;&#10;Description generated with very high confidence">
            <a:extLst>
              <a:ext uri="{FF2B5EF4-FFF2-40B4-BE49-F238E27FC236}">
                <a16:creationId xmlns:a16="http://schemas.microsoft.com/office/drawing/2014/main" id="{DFF96884-B347-4BEB-93D4-89E46D2C12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4" t="11096" r="634" b="11049"/>
          <a:stretch/>
        </p:blipFill>
        <p:spPr bwMode="auto">
          <a:xfrm>
            <a:off x="1677208" y="3377360"/>
            <a:ext cx="1605002" cy="112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47AF5FDF-0D32-4143-A5D3-CAEA13127E84}"/>
              </a:ext>
            </a:extLst>
          </p:cNvPr>
          <p:cNvSpPr txBox="1">
            <a:spLocks/>
          </p:cNvSpPr>
          <p:nvPr/>
        </p:nvSpPr>
        <p:spPr>
          <a:xfrm rot="16200000">
            <a:off x="705131" y="-698001"/>
            <a:ext cx="1111472" cy="2507467"/>
          </a:xfrm>
          <a:prstGeom prst="rect">
            <a:avLst/>
          </a:prstGeom>
        </p:spPr>
        <p:txBody>
          <a:bodyPr vert="vert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cap="all" baseline="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GB" sz="3600" b="1" dirty="0" smtClean="0">
                <a:latin typeface="Arial"/>
                <a:cs typeface="Arial"/>
              </a:rPr>
              <a:t>Sea CALL “oceans” </a:t>
            </a:r>
            <a:endParaRPr lang="en-GB" sz="3600" b="1" dirty="0">
              <a:latin typeface="Arial"/>
              <a:cs typeface="Arial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15"/>
          <a:srcRect l="44144" t="49485" r="43705" b="17157"/>
          <a:stretch/>
        </p:blipFill>
        <p:spPr>
          <a:xfrm>
            <a:off x="0" y="4969975"/>
            <a:ext cx="1723869" cy="2256020"/>
          </a:xfrm>
          <a:prstGeom prst="rect">
            <a:avLst/>
          </a:prstGeom>
        </p:spPr>
      </p:pic>
      <p:pic>
        <p:nvPicPr>
          <p:cNvPr id="30" name="Picture 55" descr="A small boat in a large body of water&#10;&#10;Description generated with very high confidence">
            <a:extLst>
              <a:ext uri="{FF2B5EF4-FFF2-40B4-BE49-F238E27FC236}">
                <a16:creationId xmlns:a16="http://schemas.microsoft.com/office/drawing/2014/main" id="{4E5CC7B8-D58A-4872-A1D5-2C986DE2B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5"/>
          <a:stretch/>
        </p:blipFill>
        <p:spPr bwMode="auto">
          <a:xfrm>
            <a:off x="1554885" y="5080663"/>
            <a:ext cx="1524195" cy="119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68">
            <a:extLst>
              <a:ext uri="{FF2B5EF4-FFF2-40B4-BE49-F238E27FC236}">
                <a16:creationId xmlns:a16="http://schemas.microsoft.com/office/drawing/2014/main" id="{F07D2173-F902-46EA-A4E3-9A64E09790C9}"/>
              </a:ext>
            </a:extLst>
          </p:cNvPr>
          <p:cNvSpPr txBox="1"/>
          <p:nvPr/>
        </p:nvSpPr>
        <p:spPr>
          <a:xfrm>
            <a:off x="6484260" y="3033057"/>
            <a:ext cx="1530928" cy="492443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Celtic Explorer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MI - Ireland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sp>
        <p:nvSpPr>
          <p:cNvPr id="23" name="TextBox 67">
            <a:extLst>
              <a:ext uri="{FF2B5EF4-FFF2-40B4-BE49-F238E27FC236}">
                <a16:creationId xmlns:a16="http://schemas.microsoft.com/office/drawing/2014/main" id="{4B04906A-1810-4156-9656-931EA9D2ECF7}"/>
              </a:ext>
            </a:extLst>
          </p:cNvPr>
          <p:cNvSpPr txBox="1"/>
          <p:nvPr/>
        </p:nvSpPr>
        <p:spPr>
          <a:xfrm>
            <a:off x="4426090" y="3020426"/>
            <a:ext cx="1916213" cy="492443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Magnus </a:t>
            </a:r>
            <a:r>
              <a:rPr lang="en-US" sz="1300" i="1" dirty="0" err="1">
                <a:solidFill>
                  <a:schemeClr val="bg1"/>
                </a:solidFill>
                <a:latin typeface="Arial"/>
                <a:cs typeface="Times New Roman"/>
              </a:rPr>
              <a:t>Heinason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HAVST – Faroe Islands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0BFA1475-F021-496B-B2BC-CAA68115E84D}"/>
              </a:ext>
            </a:extLst>
          </p:cNvPr>
          <p:cNvSpPr txBox="1"/>
          <p:nvPr/>
        </p:nvSpPr>
        <p:spPr>
          <a:xfrm>
            <a:off x="8182867" y="3033057"/>
            <a:ext cx="1476830" cy="492443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Mar Portugal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IPMA - Portugal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sp>
        <p:nvSpPr>
          <p:cNvPr id="29" name="TextBox 66">
            <a:extLst>
              <a:ext uri="{FF2B5EF4-FFF2-40B4-BE49-F238E27FC236}">
                <a16:creationId xmlns:a16="http://schemas.microsoft.com/office/drawing/2014/main" id="{4D49FFF1-19B1-4F00-91E3-0008C1C9803E}"/>
              </a:ext>
            </a:extLst>
          </p:cNvPr>
          <p:cNvSpPr txBox="1"/>
          <p:nvPr/>
        </p:nvSpPr>
        <p:spPr>
          <a:xfrm>
            <a:off x="6011710" y="6312510"/>
            <a:ext cx="1808018" cy="492443"/>
          </a:xfrm>
          <a:prstGeom prst="rect">
            <a:avLst/>
          </a:prstGeom>
          <a:noFill/>
          <a:ln w="38100" cmpd="sng">
            <a:solidFill>
              <a:srgbClr val="F09869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</a:t>
            </a:r>
            <a:r>
              <a:rPr lang="en-US" sz="1300" i="1" dirty="0" err="1">
                <a:solidFill>
                  <a:schemeClr val="bg1"/>
                </a:solidFill>
                <a:latin typeface="Arial"/>
                <a:cs typeface="Times New Roman"/>
              </a:rPr>
              <a:t>Pelagia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NIOZ - Netherlands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sp>
        <p:nvSpPr>
          <p:cNvPr id="31" name="TextBox 80">
            <a:extLst>
              <a:ext uri="{FF2B5EF4-FFF2-40B4-BE49-F238E27FC236}">
                <a16:creationId xmlns:a16="http://schemas.microsoft.com/office/drawing/2014/main" id="{1A0BC892-6B98-4BB3-B939-4D8E546CA924}"/>
              </a:ext>
            </a:extLst>
          </p:cNvPr>
          <p:cNvSpPr txBox="1"/>
          <p:nvPr/>
        </p:nvSpPr>
        <p:spPr>
          <a:xfrm>
            <a:off x="4057140" y="6307342"/>
            <a:ext cx="1811014" cy="492443"/>
          </a:xfrm>
          <a:prstGeom prst="rect">
            <a:avLst/>
          </a:prstGeom>
          <a:noFill/>
          <a:ln w="38100" cmpd="sng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Ramon </a:t>
            </a:r>
            <a:r>
              <a:rPr lang="en-US" sz="1300" i="1" dirty="0" err="1">
                <a:solidFill>
                  <a:schemeClr val="bg1"/>
                </a:solidFill>
                <a:latin typeface="Arial"/>
                <a:cs typeface="Times New Roman"/>
              </a:rPr>
              <a:t>Margalef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IEO - Spain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sp>
        <p:nvSpPr>
          <p:cNvPr id="33" name="TextBox 81">
            <a:extLst>
              <a:ext uri="{FF2B5EF4-FFF2-40B4-BE49-F238E27FC236}">
                <a16:creationId xmlns:a16="http://schemas.microsoft.com/office/drawing/2014/main" id="{1C6BC503-4D93-40E3-BA58-82527B900C71}"/>
              </a:ext>
            </a:extLst>
          </p:cNvPr>
          <p:cNvSpPr txBox="1"/>
          <p:nvPr/>
        </p:nvSpPr>
        <p:spPr>
          <a:xfrm>
            <a:off x="8667599" y="6315117"/>
            <a:ext cx="1845686" cy="492443"/>
          </a:xfrm>
          <a:prstGeom prst="rect">
            <a:avLst/>
          </a:prstGeom>
          <a:noFill/>
          <a:ln w="38100" cmpd="sng">
            <a:solidFill>
              <a:srgbClr val="F09869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 smtClean="0">
                <a:solidFill>
                  <a:schemeClr val="bg1"/>
                </a:solidFill>
                <a:latin typeface="Arial"/>
                <a:cs typeface="Times New Roman"/>
              </a:rPr>
              <a:t>RV Alliance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NATO-CMRE – Italy</a:t>
            </a:r>
          </a:p>
        </p:txBody>
      </p:sp>
      <p:sp>
        <p:nvSpPr>
          <p:cNvPr id="34" name="TextBox 82">
            <a:extLst>
              <a:ext uri="{FF2B5EF4-FFF2-40B4-BE49-F238E27FC236}">
                <a16:creationId xmlns:a16="http://schemas.microsoft.com/office/drawing/2014/main" id="{C02A242C-25A3-49D7-AD6D-B6A28D9A217B}"/>
              </a:ext>
            </a:extLst>
          </p:cNvPr>
          <p:cNvSpPr txBox="1"/>
          <p:nvPr/>
        </p:nvSpPr>
        <p:spPr>
          <a:xfrm>
            <a:off x="5947467" y="1278759"/>
            <a:ext cx="1865102" cy="492443"/>
          </a:xfrm>
          <a:prstGeom prst="rect">
            <a:avLst/>
          </a:prstGeom>
          <a:noFill/>
          <a:ln w="38100" cmpd="sng">
            <a:solidFill>
              <a:srgbClr val="66C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Arni </a:t>
            </a:r>
            <a:r>
              <a:rPr lang="en-US" sz="1300" i="1" dirty="0" err="1">
                <a:solidFill>
                  <a:schemeClr val="bg1"/>
                </a:solidFill>
                <a:latin typeface="Arial"/>
                <a:cs typeface="Times New Roman"/>
              </a:rPr>
              <a:t>Freidrikson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HAFRA – Iceland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pic>
        <p:nvPicPr>
          <p:cNvPr id="35" name="Picture 310" descr="A large ship in a body of water&#10;&#10;Description generated with very high confidence">
            <a:extLst>
              <a:ext uri="{FF2B5EF4-FFF2-40B4-BE49-F238E27FC236}">
                <a16:creationId xmlns:a16="http://schemas.microsoft.com/office/drawing/2014/main" id="{522A02B1-9E06-4699-8EB8-FF4B79C2F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3257" r="7304" b="1"/>
          <a:stretch/>
        </p:blipFill>
        <p:spPr bwMode="auto">
          <a:xfrm>
            <a:off x="5970274" y="10308"/>
            <a:ext cx="1800000" cy="124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83">
            <a:extLst>
              <a:ext uri="{FF2B5EF4-FFF2-40B4-BE49-F238E27FC236}">
                <a16:creationId xmlns:a16="http://schemas.microsoft.com/office/drawing/2014/main" id="{FF92BD4E-37CA-4481-AE5A-D71AAA80B091}"/>
              </a:ext>
            </a:extLst>
          </p:cNvPr>
          <p:cNvSpPr txBox="1"/>
          <p:nvPr/>
        </p:nvSpPr>
        <p:spPr>
          <a:xfrm>
            <a:off x="7188970" y="4738212"/>
            <a:ext cx="1693334" cy="492443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Dana</a:t>
            </a:r>
            <a:endParaRPr lang="en-US" sz="1300" i="1" dirty="0" err="1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DTU – Denmark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sp>
        <p:nvSpPr>
          <p:cNvPr id="37" name="TextBox 84">
            <a:extLst>
              <a:ext uri="{FF2B5EF4-FFF2-40B4-BE49-F238E27FC236}">
                <a16:creationId xmlns:a16="http://schemas.microsoft.com/office/drawing/2014/main" id="{D2292F81-91E7-462C-B031-C2202D448807}"/>
              </a:ext>
            </a:extLst>
          </p:cNvPr>
          <p:cNvSpPr txBox="1"/>
          <p:nvPr/>
        </p:nvSpPr>
        <p:spPr>
          <a:xfrm>
            <a:off x="9775151" y="3022386"/>
            <a:ext cx="1892693" cy="492443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Thalassa</a:t>
            </a:r>
            <a:endParaRPr lang="en-US" sz="1300" i="1" dirty="0" err="1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IFREMER– France</a:t>
            </a:r>
          </a:p>
        </p:txBody>
      </p:sp>
      <p:sp>
        <p:nvSpPr>
          <p:cNvPr id="39" name="TextBox 98">
            <a:extLst>
              <a:ext uri="{FF2B5EF4-FFF2-40B4-BE49-F238E27FC236}">
                <a16:creationId xmlns:a16="http://schemas.microsoft.com/office/drawing/2014/main" id="{3755078D-1DC0-4A87-9345-7E1CABF957DF}"/>
              </a:ext>
            </a:extLst>
          </p:cNvPr>
          <p:cNvSpPr txBox="1"/>
          <p:nvPr/>
        </p:nvSpPr>
        <p:spPr>
          <a:xfrm>
            <a:off x="3163135" y="1287390"/>
            <a:ext cx="2231838" cy="492443"/>
          </a:xfrm>
          <a:prstGeom prst="rect">
            <a:avLst/>
          </a:prstGeom>
          <a:noFill/>
          <a:ln w="38100" cmpd="sng">
            <a:solidFill>
              <a:srgbClr val="66C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Sanna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GRONLANDS - </a:t>
            </a:r>
            <a:r>
              <a:rPr lang="en-US" sz="1300" dirty="0">
                <a:latin typeface="Arial"/>
                <a:cs typeface="Times New Roman"/>
              </a:rPr>
              <a:t>Greenland</a:t>
            </a:r>
            <a:endParaRPr lang="en-US" sz="1300" i="1" dirty="0">
              <a:latin typeface="Arial"/>
              <a:cs typeface="Times New Roman"/>
            </a:endParaRPr>
          </a:p>
        </p:txBody>
      </p:sp>
      <p:sp>
        <p:nvSpPr>
          <p:cNvPr id="40" name="TextBox 99">
            <a:extLst>
              <a:ext uri="{FF2B5EF4-FFF2-40B4-BE49-F238E27FC236}">
                <a16:creationId xmlns:a16="http://schemas.microsoft.com/office/drawing/2014/main" id="{144511B7-ADAC-49E4-8125-DBA780906D73}"/>
              </a:ext>
            </a:extLst>
          </p:cNvPr>
          <p:cNvSpPr txBox="1"/>
          <p:nvPr/>
        </p:nvSpPr>
        <p:spPr>
          <a:xfrm>
            <a:off x="1646375" y="2745982"/>
            <a:ext cx="1469979" cy="492443"/>
          </a:xfrm>
          <a:prstGeom prst="rect">
            <a:avLst/>
          </a:prstGeom>
          <a:noFill/>
          <a:ln w="38100" cmpd="sng">
            <a:solidFill>
              <a:srgbClr val="FFCC6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Coriolis II</a:t>
            </a:r>
            <a:endParaRPr lang="en-US" sz="1300" i="1" dirty="0" err="1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UQAR - Canada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sp>
        <p:nvSpPr>
          <p:cNvPr id="41" name="TextBox 100">
            <a:extLst>
              <a:ext uri="{FF2B5EF4-FFF2-40B4-BE49-F238E27FC236}">
                <a16:creationId xmlns:a16="http://schemas.microsoft.com/office/drawing/2014/main" id="{010A17AC-F3EE-40A8-89E2-D0F5E3A712D8}"/>
              </a:ext>
            </a:extLst>
          </p:cNvPr>
          <p:cNvSpPr txBox="1"/>
          <p:nvPr/>
        </p:nvSpPr>
        <p:spPr>
          <a:xfrm>
            <a:off x="1622854" y="4509530"/>
            <a:ext cx="1728695" cy="492443"/>
          </a:xfrm>
          <a:prstGeom prst="rect">
            <a:avLst/>
          </a:prstGeom>
          <a:noFill/>
          <a:ln w="38100" cmpd="sng">
            <a:solidFill>
              <a:srgbClr val="FFCC6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Atlantic Explorer</a:t>
            </a:r>
            <a:endParaRPr lang="en-US" sz="1300" i="1" dirty="0" err="1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BIOS - Bermuda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sp>
        <p:nvSpPr>
          <p:cNvPr id="42" name="TextBox 101">
            <a:extLst>
              <a:ext uri="{FF2B5EF4-FFF2-40B4-BE49-F238E27FC236}">
                <a16:creationId xmlns:a16="http://schemas.microsoft.com/office/drawing/2014/main" id="{1353D5B0-F78C-4217-8240-F72A8B38E347}"/>
              </a:ext>
            </a:extLst>
          </p:cNvPr>
          <p:cNvSpPr txBox="1"/>
          <p:nvPr/>
        </p:nvSpPr>
        <p:spPr>
          <a:xfrm>
            <a:off x="1390094" y="6301449"/>
            <a:ext cx="1879138" cy="492443"/>
          </a:xfrm>
          <a:prstGeom prst="rect">
            <a:avLst/>
          </a:prstGeom>
          <a:noFill/>
          <a:ln w="38100" cmpd="sng">
            <a:solidFill>
              <a:srgbClr val="80008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Tangaroa</a:t>
            </a:r>
            <a:endParaRPr lang="en-US" sz="1300" i="1" dirty="0" err="1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NIWA – New Zealand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47775" y="3825817"/>
            <a:ext cx="274230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00B0F0"/>
                </a:solidFill>
              </a:rPr>
              <a:t>5 to 17 days of ship-time 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43" name="TextBox 68">
            <a:extLst>
              <a:ext uri="{FF2B5EF4-FFF2-40B4-BE49-F238E27FC236}">
                <a16:creationId xmlns:a16="http://schemas.microsoft.com/office/drawing/2014/main" id="{F07D2173-F902-46EA-A4E3-9A64E09790C9}"/>
              </a:ext>
            </a:extLst>
          </p:cNvPr>
          <p:cNvSpPr txBox="1"/>
          <p:nvPr/>
        </p:nvSpPr>
        <p:spPr>
          <a:xfrm>
            <a:off x="9518248" y="1273150"/>
            <a:ext cx="1530928" cy="492443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</a:t>
            </a:r>
            <a:r>
              <a:rPr lang="en-US" sz="1300" i="1" dirty="0" smtClean="0">
                <a:solidFill>
                  <a:schemeClr val="bg1"/>
                </a:solidFill>
                <a:latin typeface="Arial"/>
                <a:cs typeface="Times New Roman"/>
              </a:rPr>
              <a:t>G.O. </a:t>
            </a:r>
            <a:r>
              <a:rPr lang="en-US" sz="1300" i="1" dirty="0" err="1" smtClean="0">
                <a:solidFill>
                  <a:schemeClr val="bg1"/>
                </a:solidFill>
                <a:latin typeface="Arial"/>
                <a:cs typeface="Times New Roman"/>
              </a:rPr>
              <a:t>Sars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HAVFO </a:t>
            </a:r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- </a:t>
            </a:r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Norway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17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r="17875"/>
          <a:stretch/>
        </p:blipFill>
        <p:spPr>
          <a:xfrm>
            <a:off x="0" y="-93792"/>
            <a:ext cx="12352421" cy="717034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21" name="TextBox 68">
            <a:extLst>
              <a:ext uri="{FF2B5EF4-FFF2-40B4-BE49-F238E27FC236}">
                <a16:creationId xmlns:a16="http://schemas.microsoft.com/office/drawing/2014/main" id="{F07D2173-F902-46EA-A4E3-9A64E09790C9}"/>
              </a:ext>
            </a:extLst>
          </p:cNvPr>
          <p:cNvSpPr txBox="1"/>
          <p:nvPr/>
        </p:nvSpPr>
        <p:spPr>
          <a:xfrm>
            <a:off x="2848649" y="2421141"/>
            <a:ext cx="1530928" cy="492443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HOLLAND 1 ROV</a:t>
            </a:r>
            <a:endParaRPr lang="en-US" sz="1300" dirty="0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MI - Ireland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sp>
        <p:nvSpPr>
          <p:cNvPr id="23" name="TextBox 67">
            <a:extLst>
              <a:ext uri="{FF2B5EF4-FFF2-40B4-BE49-F238E27FC236}">
                <a16:creationId xmlns:a16="http://schemas.microsoft.com/office/drawing/2014/main" id="{4B04906A-1810-4156-9656-931EA9D2ECF7}"/>
              </a:ext>
            </a:extLst>
          </p:cNvPr>
          <p:cNvSpPr txBox="1"/>
          <p:nvPr/>
        </p:nvSpPr>
        <p:spPr>
          <a:xfrm>
            <a:off x="2960842" y="4468812"/>
            <a:ext cx="1916213" cy="492443"/>
          </a:xfrm>
          <a:prstGeom prst="rect">
            <a:avLst/>
          </a:prstGeom>
          <a:noFill/>
          <a:ln w="38100" cmpd="sng">
            <a:solidFill>
              <a:srgbClr val="80008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ROV GENESIS</a:t>
            </a:r>
            <a:endParaRPr lang="en-US" sz="1300" dirty="0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VLIZ– Belgium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sp>
        <p:nvSpPr>
          <p:cNvPr id="34" name="TextBox 82">
            <a:extLst>
              <a:ext uri="{FF2B5EF4-FFF2-40B4-BE49-F238E27FC236}">
                <a16:creationId xmlns:a16="http://schemas.microsoft.com/office/drawing/2014/main" id="{C02A242C-25A3-49D7-AD6D-B6A28D9A217B}"/>
              </a:ext>
            </a:extLst>
          </p:cNvPr>
          <p:cNvSpPr txBox="1"/>
          <p:nvPr/>
        </p:nvSpPr>
        <p:spPr>
          <a:xfrm>
            <a:off x="7069380" y="1341792"/>
            <a:ext cx="1865102" cy="492443"/>
          </a:xfrm>
          <a:prstGeom prst="rect">
            <a:avLst/>
          </a:prstGeom>
          <a:noFill/>
          <a:ln w="38100" cmpd="sng">
            <a:solidFill>
              <a:srgbClr val="66C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en-US" sz="1300" dirty="0" err="1">
                <a:solidFill>
                  <a:srgbClr val="FFFFFF"/>
                </a:solidFill>
                <a:latin typeface="arial"/>
                <a:cs typeface="arial"/>
              </a:rPr>
              <a:t>Ægir</a:t>
            </a:r>
            <a:r>
              <a:rPr lang="en-US" altLang="en-US" sz="1300" dirty="0">
                <a:solidFill>
                  <a:srgbClr val="FFFFFF"/>
                </a:solidFill>
                <a:latin typeface="arial"/>
                <a:cs typeface="arial"/>
              </a:rPr>
              <a:t> 6000 </a:t>
            </a:r>
            <a:r>
              <a:rPr lang="en-US" altLang="en-US" sz="1300" dirty="0" smtClean="0">
                <a:solidFill>
                  <a:srgbClr val="FFFFFF"/>
                </a:solidFill>
                <a:latin typeface="arial"/>
                <a:cs typeface="arial"/>
              </a:rPr>
              <a:t>ROV</a:t>
            </a:r>
            <a:endParaRPr lang="en-US" sz="1300" i="1" dirty="0">
              <a:solidFill>
                <a:srgbClr val="FFFFFF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HAVFO </a:t>
            </a:r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– </a:t>
            </a:r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Norway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sp>
        <p:nvSpPr>
          <p:cNvPr id="36" name="TextBox 83">
            <a:extLst>
              <a:ext uri="{FF2B5EF4-FFF2-40B4-BE49-F238E27FC236}">
                <a16:creationId xmlns:a16="http://schemas.microsoft.com/office/drawing/2014/main" id="{FF92BD4E-37CA-4481-AE5A-D71AAA80B091}"/>
              </a:ext>
            </a:extLst>
          </p:cNvPr>
          <p:cNvSpPr txBox="1"/>
          <p:nvPr/>
        </p:nvSpPr>
        <p:spPr>
          <a:xfrm>
            <a:off x="7976456" y="4445907"/>
            <a:ext cx="1693334" cy="692497"/>
          </a:xfrm>
          <a:prstGeom prst="rect">
            <a:avLst/>
          </a:prstGeom>
          <a:noFill/>
          <a:ln w="38100" cmpd="sng">
            <a:solidFill>
              <a:srgbClr val="80008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altLang="en-US" sz="1300" dirty="0">
                <a:solidFill>
                  <a:srgbClr val="FFFFFF"/>
                </a:solidFill>
                <a:latin typeface="arial"/>
                <a:cs typeface="arial"/>
              </a:rPr>
              <a:t>Ocean Modules V8</a:t>
            </a:r>
          </a:p>
          <a:p>
            <a:pPr algn="ctr" defTabSz="914400"/>
            <a:r>
              <a:rPr lang="en-US" altLang="en-US" sz="1300" dirty="0">
                <a:solidFill>
                  <a:srgbClr val="FFFFFF"/>
                </a:solidFill>
                <a:latin typeface="arial"/>
                <a:cs typeface="arial"/>
              </a:rPr>
              <a:t>offshore ROV</a:t>
            </a:r>
          </a:p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UGOT </a:t>
            </a:r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– </a:t>
            </a:r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Sweden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sp>
        <p:nvSpPr>
          <p:cNvPr id="38" name="TextBox 97">
            <a:extLst>
              <a:ext uri="{FF2B5EF4-FFF2-40B4-BE49-F238E27FC236}">
                <a16:creationId xmlns:a16="http://schemas.microsoft.com/office/drawing/2014/main" id="{9CAD2C44-69A7-48CA-8C9B-D3746D074E55}"/>
              </a:ext>
            </a:extLst>
          </p:cNvPr>
          <p:cNvSpPr txBox="1"/>
          <p:nvPr/>
        </p:nvSpPr>
        <p:spPr>
          <a:xfrm>
            <a:off x="9298870" y="1345275"/>
            <a:ext cx="1953918" cy="492443"/>
          </a:xfrm>
          <a:prstGeom prst="rect">
            <a:avLst/>
          </a:prstGeom>
          <a:noFill/>
          <a:ln w="38100" cmpd="sng">
            <a:solidFill>
              <a:srgbClr val="66C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AUV </a:t>
            </a:r>
            <a:r>
              <a:rPr lang="en-US" sz="1300" dirty="0" err="1" smtClean="0">
                <a:solidFill>
                  <a:schemeClr val="bg1"/>
                </a:solidFill>
                <a:latin typeface="Arial"/>
                <a:cs typeface="Times New Roman"/>
              </a:rPr>
              <a:t>Hugin</a:t>
            </a:r>
            <a:endParaRPr lang="en-US" sz="1300" dirty="0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HAVFO </a:t>
            </a:r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- Norway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sp>
        <p:nvSpPr>
          <p:cNvPr id="39" name="TextBox 98">
            <a:extLst>
              <a:ext uri="{FF2B5EF4-FFF2-40B4-BE49-F238E27FC236}">
                <a16:creationId xmlns:a16="http://schemas.microsoft.com/office/drawing/2014/main" id="{3755078D-1DC0-4A87-9345-7E1CABF957DF}"/>
              </a:ext>
            </a:extLst>
          </p:cNvPr>
          <p:cNvSpPr txBox="1"/>
          <p:nvPr/>
        </p:nvSpPr>
        <p:spPr>
          <a:xfrm>
            <a:off x="4742418" y="2415384"/>
            <a:ext cx="1718872" cy="492443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ROV LUSO</a:t>
            </a:r>
            <a:endParaRPr lang="en-US" sz="1300" dirty="0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IPMA - Portugal</a:t>
            </a:r>
            <a:endParaRPr lang="en-US" sz="1300" i="1" dirty="0">
              <a:latin typeface="Arial"/>
              <a:cs typeface="Times New Roman"/>
            </a:endParaRPr>
          </a:p>
        </p:txBody>
      </p:sp>
      <p:sp>
        <p:nvSpPr>
          <p:cNvPr id="40" name="TextBox 99">
            <a:extLst>
              <a:ext uri="{FF2B5EF4-FFF2-40B4-BE49-F238E27FC236}">
                <a16:creationId xmlns:a16="http://schemas.microsoft.com/office/drawing/2014/main" id="{144511B7-ADAC-49E4-8125-DBA780906D73}"/>
              </a:ext>
            </a:extLst>
          </p:cNvPr>
          <p:cNvSpPr txBox="1"/>
          <p:nvPr/>
        </p:nvSpPr>
        <p:spPr>
          <a:xfrm>
            <a:off x="1112286" y="2404510"/>
            <a:ext cx="1469979" cy="692497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dirty="0" err="1" smtClean="0">
                <a:solidFill>
                  <a:schemeClr val="bg1"/>
                </a:solidFill>
                <a:latin typeface="Arial"/>
                <a:cs typeface="Times New Roman"/>
              </a:rPr>
              <a:t>Telepresence</a:t>
            </a:r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 Unit</a:t>
            </a:r>
            <a:endParaRPr lang="en-US" sz="1300" dirty="0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GFOE </a:t>
            </a:r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- </a:t>
            </a:r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USA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sp>
        <p:nvSpPr>
          <p:cNvPr id="41" name="TextBox 100">
            <a:extLst>
              <a:ext uri="{FF2B5EF4-FFF2-40B4-BE49-F238E27FC236}">
                <a16:creationId xmlns:a16="http://schemas.microsoft.com/office/drawing/2014/main" id="{010A17AC-F3EE-40A8-89E2-D0F5E3A712D8}"/>
              </a:ext>
            </a:extLst>
          </p:cNvPr>
          <p:cNvSpPr txBox="1"/>
          <p:nvPr/>
        </p:nvSpPr>
        <p:spPr>
          <a:xfrm>
            <a:off x="690920" y="4443379"/>
            <a:ext cx="1728695" cy="492443"/>
          </a:xfrm>
          <a:prstGeom prst="rect">
            <a:avLst/>
          </a:prstGeom>
          <a:noFill/>
          <a:ln w="38100" cmpd="sng">
            <a:solidFill>
              <a:srgbClr val="80008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 smtClean="0">
                <a:solidFill>
                  <a:schemeClr val="bg1"/>
                </a:solidFill>
                <a:latin typeface="Arial"/>
                <a:cs typeface="Times New Roman"/>
              </a:rPr>
              <a:t>ROV MARUM Squid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UB </a:t>
            </a:r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- </a:t>
            </a:r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Germany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sp>
        <p:nvSpPr>
          <p:cNvPr id="42" name="TextBox 101">
            <a:extLst>
              <a:ext uri="{FF2B5EF4-FFF2-40B4-BE49-F238E27FC236}">
                <a16:creationId xmlns:a16="http://schemas.microsoft.com/office/drawing/2014/main" id="{1353D5B0-F78C-4217-8240-F72A8B38E347}"/>
              </a:ext>
            </a:extLst>
          </p:cNvPr>
          <p:cNvSpPr txBox="1"/>
          <p:nvPr/>
        </p:nvSpPr>
        <p:spPr>
          <a:xfrm>
            <a:off x="5513119" y="4466984"/>
            <a:ext cx="1879138" cy="492443"/>
          </a:xfrm>
          <a:prstGeom prst="rect">
            <a:avLst/>
          </a:prstGeom>
          <a:noFill/>
          <a:ln w="38100" cmpd="sng">
            <a:solidFill>
              <a:srgbClr val="80008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AUV </a:t>
            </a:r>
            <a:r>
              <a:rPr lang="en-US" sz="1300" dirty="0" err="1" smtClean="0">
                <a:solidFill>
                  <a:schemeClr val="bg1"/>
                </a:solidFill>
                <a:latin typeface="Arial"/>
                <a:cs typeface="Times New Roman"/>
              </a:rPr>
              <a:t>Hugin</a:t>
            </a:r>
            <a:endParaRPr lang="en-US" sz="1300" dirty="0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UGOT </a:t>
            </a:r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– </a:t>
            </a:r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Sweden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94415" y="2205529"/>
            <a:ext cx="238477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00B0F0"/>
                </a:solidFill>
              </a:rPr>
              <a:t>8-20 days of marine equipment </a:t>
            </a:r>
            <a:endParaRPr lang="en-US" sz="3200" dirty="0">
              <a:solidFill>
                <a:srgbClr val="00B0F0"/>
              </a:solidFill>
            </a:endParaRPr>
          </a:p>
        </p:txBody>
      </p:sp>
      <p:pic>
        <p:nvPicPr>
          <p:cNvPr id="43" name="Picture 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571" y="102827"/>
            <a:ext cx="1990725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39" y="1241608"/>
            <a:ext cx="10541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346" y="3223514"/>
            <a:ext cx="204787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6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573" y="3211366"/>
            <a:ext cx="1798638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87" y="3225508"/>
            <a:ext cx="1814513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060" y="3248112"/>
            <a:ext cx="203200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itle 1"/>
          <p:cNvSpPr txBox="1">
            <a:spLocks/>
          </p:cNvSpPr>
          <p:nvPr/>
        </p:nvSpPr>
        <p:spPr>
          <a:xfrm>
            <a:off x="0" y="-28222"/>
            <a:ext cx="5444800" cy="59266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cap="all" baseline="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600" b="1" dirty="0">
                <a:latin typeface="Arial"/>
                <a:cs typeface="Arial"/>
              </a:rPr>
              <a:t>Sea </a:t>
            </a:r>
            <a:r>
              <a:rPr lang="en-GB" sz="3600" b="1" dirty="0" smtClean="0">
                <a:latin typeface="Arial"/>
                <a:cs typeface="Arial"/>
              </a:rPr>
              <a:t>CALL “OCEANS”</a:t>
            </a:r>
            <a:endParaRPr lang="en-US" sz="3600" b="1" dirty="0" smtClean="0">
              <a:solidFill>
                <a:srgbClr val="3366FF"/>
              </a:solidFill>
            </a:endParaRPr>
          </a:p>
          <a:p>
            <a:endParaRPr lang="en-US" sz="3600" b="1" dirty="0">
              <a:solidFill>
                <a:srgbClr val="3366FF"/>
              </a:solidFill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0" y="5215238"/>
            <a:ext cx="5444800" cy="59266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cap="all" baseline="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600" b="1" dirty="0">
                <a:latin typeface="Arial"/>
                <a:cs typeface="Arial"/>
              </a:rPr>
              <a:t>Sea </a:t>
            </a:r>
            <a:r>
              <a:rPr lang="en-GB" sz="3600" b="1" dirty="0" smtClean="0">
                <a:latin typeface="Arial"/>
                <a:cs typeface="Arial"/>
              </a:rPr>
              <a:t>CALL “REGIONAL”</a:t>
            </a:r>
            <a:endParaRPr lang="en-US" sz="3600" b="1" dirty="0" smtClean="0">
              <a:solidFill>
                <a:srgbClr val="3366FF"/>
              </a:solidFill>
            </a:endParaRPr>
          </a:p>
          <a:p>
            <a:endParaRPr lang="en-US" sz="3600" b="1" dirty="0">
              <a:solidFill>
                <a:srgbClr val="3366FF"/>
              </a:solidFill>
            </a:endParaRPr>
          </a:p>
        </p:txBody>
      </p:sp>
      <p:pic>
        <p:nvPicPr>
          <p:cNvPr id="52" name="Picture 7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553" y="5227484"/>
            <a:ext cx="162718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67">
            <a:extLst>
              <a:ext uri="{FF2B5EF4-FFF2-40B4-BE49-F238E27FC236}">
                <a16:creationId xmlns:a16="http://schemas.microsoft.com/office/drawing/2014/main" id="{4B04906A-1810-4156-9656-931EA9D2ECF7}"/>
              </a:ext>
            </a:extLst>
          </p:cNvPr>
          <p:cNvSpPr txBox="1"/>
          <p:nvPr/>
        </p:nvSpPr>
        <p:spPr>
          <a:xfrm>
            <a:off x="5503592" y="6290920"/>
            <a:ext cx="1916213" cy="492443"/>
          </a:xfrm>
          <a:prstGeom prst="rect">
            <a:avLst/>
          </a:prstGeom>
          <a:noFill/>
          <a:ln w="38100" cmpd="sng">
            <a:solidFill>
              <a:srgbClr val="80008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AUV VLIZ</a:t>
            </a:r>
            <a:endParaRPr lang="en-US" sz="1300" dirty="0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VLIZ– Belgium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pic>
        <p:nvPicPr>
          <p:cNvPr id="54" name="Picture 6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5"/>
          <a:stretch/>
        </p:blipFill>
        <p:spPr bwMode="auto">
          <a:xfrm>
            <a:off x="7810390" y="5281242"/>
            <a:ext cx="2052638" cy="98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101">
            <a:extLst>
              <a:ext uri="{FF2B5EF4-FFF2-40B4-BE49-F238E27FC236}">
                <a16:creationId xmlns:a16="http://schemas.microsoft.com/office/drawing/2014/main" id="{1353D5B0-F78C-4217-8240-F72A8B38E347}"/>
              </a:ext>
            </a:extLst>
          </p:cNvPr>
          <p:cNvSpPr txBox="1"/>
          <p:nvPr/>
        </p:nvSpPr>
        <p:spPr>
          <a:xfrm>
            <a:off x="7922482" y="6300056"/>
            <a:ext cx="1879138" cy="492443"/>
          </a:xfrm>
          <a:prstGeom prst="rect">
            <a:avLst/>
          </a:prstGeom>
          <a:noFill/>
          <a:ln w="38100" cmpd="sng">
            <a:solidFill>
              <a:srgbClr val="80008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Glider “Teresa”</a:t>
            </a:r>
            <a:endParaRPr lang="en-US" sz="1300" dirty="0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CNR – Italy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pic>
        <p:nvPicPr>
          <p:cNvPr id="56" name="Picture 6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7"/>
          <a:stretch/>
        </p:blipFill>
        <p:spPr bwMode="auto">
          <a:xfrm>
            <a:off x="10235847" y="5258811"/>
            <a:ext cx="2001838" cy="99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101">
            <a:extLst>
              <a:ext uri="{FF2B5EF4-FFF2-40B4-BE49-F238E27FC236}">
                <a16:creationId xmlns:a16="http://schemas.microsoft.com/office/drawing/2014/main" id="{1353D5B0-F78C-4217-8240-F72A8B38E347}"/>
              </a:ext>
            </a:extLst>
          </p:cNvPr>
          <p:cNvSpPr txBox="1"/>
          <p:nvPr/>
        </p:nvSpPr>
        <p:spPr>
          <a:xfrm>
            <a:off x="10305636" y="6287727"/>
            <a:ext cx="1879138" cy="492443"/>
          </a:xfrm>
          <a:prstGeom prst="rect">
            <a:avLst/>
          </a:prstGeom>
          <a:noFill/>
          <a:ln w="38100" cmpd="sng">
            <a:solidFill>
              <a:srgbClr val="80008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AUV </a:t>
            </a:r>
            <a:r>
              <a:rPr lang="en-US" sz="1300" dirty="0" err="1" smtClean="0">
                <a:solidFill>
                  <a:schemeClr val="bg1"/>
                </a:solidFill>
                <a:latin typeface="Arial"/>
                <a:cs typeface="Times New Roman"/>
              </a:rPr>
              <a:t>AsterX</a:t>
            </a:r>
            <a:endParaRPr lang="en-US" sz="1300" dirty="0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IFREMER – France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pic>
        <p:nvPicPr>
          <p:cNvPr id="7" name="Bild 6" descr="Luso.jpg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b="10982"/>
          <a:stretch/>
        </p:blipFill>
        <p:spPr>
          <a:xfrm>
            <a:off x="4692657" y="1113141"/>
            <a:ext cx="1841271" cy="1284111"/>
          </a:xfrm>
          <a:prstGeom prst="rect">
            <a:avLst/>
          </a:prstGeom>
        </p:spPr>
      </p:pic>
      <p:pic>
        <p:nvPicPr>
          <p:cNvPr id="9" name="Bild 8" descr="ROV 1.JPG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r="4321" b="23663"/>
          <a:stretch/>
        </p:blipFill>
        <p:spPr>
          <a:xfrm>
            <a:off x="2947703" y="998647"/>
            <a:ext cx="1268268" cy="1407369"/>
          </a:xfrm>
          <a:prstGeom prst="rect">
            <a:avLst/>
          </a:prstGeom>
        </p:spPr>
      </p:pic>
      <p:pic>
        <p:nvPicPr>
          <p:cNvPr id="10" name="Bild 9" descr="1695941_auv.jpg"/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" t="12345" r="12500" b="13169"/>
          <a:stretch/>
        </p:blipFill>
        <p:spPr>
          <a:xfrm>
            <a:off x="9412113" y="104534"/>
            <a:ext cx="1721553" cy="122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14596" r="15852" b="9251"/>
          <a:stretch/>
        </p:blipFill>
        <p:spPr>
          <a:xfrm>
            <a:off x="-42530" y="-760507"/>
            <a:ext cx="12333768" cy="7671670"/>
          </a:xfrm>
          <a:prstGeom prst="rect">
            <a:avLst/>
          </a:prstGeom>
        </p:spPr>
      </p:pic>
      <p:pic>
        <p:nvPicPr>
          <p:cNvPr id="5" name="Picture 3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 r="-1735"/>
          <a:stretch/>
        </p:blipFill>
        <p:spPr bwMode="auto">
          <a:xfrm>
            <a:off x="226268" y="103978"/>
            <a:ext cx="2074863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319C0E8B-21AA-4769-8A92-1F1038440388}"/>
              </a:ext>
            </a:extLst>
          </p:cNvPr>
          <p:cNvSpPr txBox="1"/>
          <p:nvPr/>
        </p:nvSpPr>
        <p:spPr>
          <a:xfrm>
            <a:off x="282222" y="1232610"/>
            <a:ext cx="2005276" cy="492443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Sarmiento de </a:t>
            </a:r>
            <a:r>
              <a:rPr lang="en-US" sz="1300" i="1" dirty="0" err="1">
                <a:solidFill>
                  <a:schemeClr val="bg1"/>
                </a:solidFill>
                <a:latin typeface="Arial"/>
                <a:cs typeface="Times New Roman"/>
              </a:rPr>
              <a:t>Gamboa</a:t>
            </a:r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CSIC</a:t>
            </a:r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- Spain</a:t>
            </a:r>
          </a:p>
        </p:txBody>
      </p:sp>
      <p:pic>
        <p:nvPicPr>
          <p:cNvPr id="8" name="Picture 3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09" y="5232911"/>
            <a:ext cx="1874838" cy="107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1">
            <a:extLst>
              <a:ext uri="{FF2B5EF4-FFF2-40B4-BE49-F238E27FC236}">
                <a16:creationId xmlns:a16="http://schemas.microsoft.com/office/drawing/2014/main" id="{A50011E6-0DD4-40AC-A0D6-C1CDFEF4431B}"/>
              </a:ext>
            </a:extLst>
          </p:cNvPr>
          <p:cNvSpPr txBox="1"/>
          <p:nvPr/>
        </p:nvSpPr>
        <p:spPr>
          <a:xfrm>
            <a:off x="623040" y="6321448"/>
            <a:ext cx="1812221" cy="492443"/>
          </a:xfrm>
          <a:prstGeom prst="rect">
            <a:avLst/>
          </a:prstGeom>
          <a:noFill/>
          <a:ln w="38100" cmpd="sng">
            <a:solidFill>
              <a:srgbClr val="FFCC6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Angeles </a:t>
            </a:r>
            <a:r>
              <a:rPr lang="en-US" sz="1300" i="1" dirty="0" err="1">
                <a:solidFill>
                  <a:schemeClr val="bg1"/>
                </a:solidFill>
                <a:latin typeface="Arial"/>
                <a:cs typeface="Times New Roman"/>
              </a:rPr>
              <a:t>Alvarino</a:t>
            </a:r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IEO</a:t>
            </a:r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- Spain</a:t>
            </a:r>
          </a:p>
        </p:txBody>
      </p:sp>
      <p:pic>
        <p:nvPicPr>
          <p:cNvPr id="10" name="Picture 5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0" b="7237"/>
          <a:stretch/>
        </p:blipFill>
        <p:spPr bwMode="auto">
          <a:xfrm>
            <a:off x="2899040" y="5367824"/>
            <a:ext cx="1604962" cy="94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92">
            <a:extLst>
              <a:ext uri="{FF2B5EF4-FFF2-40B4-BE49-F238E27FC236}">
                <a16:creationId xmlns:a16="http://schemas.microsoft.com/office/drawing/2014/main" id="{86071A70-615B-4081-9774-04A49C83C5A3}"/>
              </a:ext>
            </a:extLst>
          </p:cNvPr>
          <p:cNvSpPr txBox="1"/>
          <p:nvPr/>
        </p:nvSpPr>
        <p:spPr>
          <a:xfrm>
            <a:off x="2936033" y="6321448"/>
            <a:ext cx="1530928" cy="492443"/>
          </a:xfrm>
          <a:prstGeom prst="rect">
            <a:avLst/>
          </a:prstGeom>
          <a:noFill/>
          <a:ln w="38100" cmpd="sng">
            <a:solidFill>
              <a:srgbClr val="FFCC6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</a:t>
            </a:r>
            <a:r>
              <a:rPr lang="en-US" sz="1300" i="1" dirty="0" err="1">
                <a:solidFill>
                  <a:schemeClr val="bg1"/>
                </a:solidFill>
                <a:latin typeface="Arial"/>
                <a:cs typeface="Times New Roman"/>
              </a:rPr>
              <a:t>Socib</a:t>
            </a:r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 </a:t>
            </a:r>
            <a:endParaRPr lang="en-US" sz="1300" i="1" dirty="0" smtClean="0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i="1" dirty="0" smtClean="0">
                <a:solidFill>
                  <a:schemeClr val="bg1"/>
                </a:solidFill>
                <a:latin typeface="Arial"/>
                <a:cs typeface="Times New Roman"/>
              </a:rPr>
              <a:t>SOCIB</a:t>
            </a:r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- Spain</a:t>
            </a:r>
          </a:p>
        </p:txBody>
      </p:sp>
      <p:pic>
        <p:nvPicPr>
          <p:cNvPr id="12" name="Picture 2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 bwMode="auto">
          <a:xfrm>
            <a:off x="2513716" y="1951885"/>
            <a:ext cx="1965554" cy="108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92">
            <a:extLst>
              <a:ext uri="{FF2B5EF4-FFF2-40B4-BE49-F238E27FC236}">
                <a16:creationId xmlns:a16="http://schemas.microsoft.com/office/drawing/2014/main" id="{86071A70-615B-4081-9774-04A49C83C5A3}"/>
              </a:ext>
            </a:extLst>
          </p:cNvPr>
          <p:cNvSpPr txBox="1"/>
          <p:nvPr/>
        </p:nvSpPr>
        <p:spPr>
          <a:xfrm>
            <a:off x="2735695" y="3062313"/>
            <a:ext cx="1530928" cy="492443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</a:t>
            </a:r>
            <a:r>
              <a:rPr lang="en-US" sz="1300" i="1" dirty="0" smtClean="0">
                <a:solidFill>
                  <a:schemeClr val="bg1"/>
                </a:solidFill>
                <a:latin typeface="Arial"/>
                <a:cs typeface="Times New Roman"/>
              </a:rPr>
              <a:t>Aranda</a:t>
            </a:r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- SYKE MRC - Finland</a:t>
            </a:r>
            <a:endParaRPr lang="en-US" sz="1300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pic>
        <p:nvPicPr>
          <p:cNvPr id="14" name="Picture 5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t="2162" r="4139" b="6782"/>
          <a:stretch/>
        </p:blipFill>
        <p:spPr bwMode="auto">
          <a:xfrm>
            <a:off x="2523045" y="54573"/>
            <a:ext cx="1971207" cy="11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2">
            <a:extLst>
              <a:ext uri="{FF2B5EF4-FFF2-40B4-BE49-F238E27FC236}">
                <a16:creationId xmlns:a16="http://schemas.microsoft.com/office/drawing/2014/main" id="{86071A70-615B-4081-9774-04A49C83C5A3}"/>
              </a:ext>
            </a:extLst>
          </p:cNvPr>
          <p:cNvSpPr txBox="1"/>
          <p:nvPr/>
        </p:nvSpPr>
        <p:spPr>
          <a:xfrm>
            <a:off x="2608719" y="1252900"/>
            <a:ext cx="1799599" cy="492443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</a:t>
            </a:r>
            <a:r>
              <a:rPr lang="en-US" sz="1300" i="1" dirty="0" err="1" smtClean="0">
                <a:solidFill>
                  <a:schemeClr val="bg1"/>
                </a:solidFill>
                <a:latin typeface="Arial"/>
                <a:cs typeface="Times New Roman"/>
              </a:rPr>
              <a:t>Alkor</a:t>
            </a:r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 </a:t>
            </a:r>
            <a:endParaRPr lang="en-US" sz="1300" dirty="0" smtClean="0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GEOMAR - Germany</a:t>
            </a:r>
            <a:endParaRPr lang="en-US" sz="1300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pic>
        <p:nvPicPr>
          <p:cNvPr id="16" name="Picture 2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541" y="0"/>
            <a:ext cx="18176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92">
            <a:extLst>
              <a:ext uri="{FF2B5EF4-FFF2-40B4-BE49-F238E27FC236}">
                <a16:creationId xmlns:a16="http://schemas.microsoft.com/office/drawing/2014/main" id="{86071A70-615B-4081-9774-04A49C83C5A3}"/>
              </a:ext>
            </a:extLst>
          </p:cNvPr>
          <p:cNvSpPr txBox="1"/>
          <p:nvPr/>
        </p:nvSpPr>
        <p:spPr>
          <a:xfrm>
            <a:off x="6659892" y="1258179"/>
            <a:ext cx="1799599" cy="492443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</a:t>
            </a:r>
            <a:r>
              <a:rPr lang="en-US" sz="1300" i="1" dirty="0" smtClean="0">
                <a:solidFill>
                  <a:schemeClr val="bg1"/>
                </a:solidFill>
                <a:latin typeface="Arial"/>
                <a:cs typeface="Times New Roman"/>
              </a:rPr>
              <a:t>Simon Stevin</a:t>
            </a:r>
            <a:endParaRPr lang="en-US" sz="1300" dirty="0" smtClean="0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VLIZ - Belgium</a:t>
            </a:r>
            <a:endParaRPr lang="en-US" sz="1300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pic>
        <p:nvPicPr>
          <p:cNvPr id="18" name="Picture 21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8"/>
          <a:stretch/>
        </p:blipFill>
        <p:spPr bwMode="auto">
          <a:xfrm>
            <a:off x="402873" y="2001436"/>
            <a:ext cx="1842231" cy="102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92">
            <a:extLst>
              <a:ext uri="{FF2B5EF4-FFF2-40B4-BE49-F238E27FC236}">
                <a16:creationId xmlns:a16="http://schemas.microsoft.com/office/drawing/2014/main" id="{86071A70-615B-4081-9774-04A49C83C5A3}"/>
              </a:ext>
            </a:extLst>
          </p:cNvPr>
          <p:cNvSpPr txBox="1"/>
          <p:nvPr/>
        </p:nvSpPr>
        <p:spPr>
          <a:xfrm>
            <a:off x="435067" y="3047595"/>
            <a:ext cx="1799599" cy="492443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</a:t>
            </a:r>
            <a:r>
              <a:rPr lang="en-US" sz="1300" i="1" dirty="0" err="1" smtClean="0">
                <a:solidFill>
                  <a:schemeClr val="bg1"/>
                </a:solidFill>
                <a:latin typeface="Arial"/>
                <a:cs typeface="Times New Roman"/>
              </a:rPr>
              <a:t>Belgica</a:t>
            </a:r>
            <a:endParaRPr lang="en-US" sz="1300" dirty="0" smtClean="0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RBINS - Belgium</a:t>
            </a:r>
            <a:endParaRPr lang="en-US" sz="1300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pic>
        <p:nvPicPr>
          <p:cNvPr id="20" name="Picture 31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6" b="9052"/>
          <a:stretch/>
        </p:blipFill>
        <p:spPr bwMode="auto">
          <a:xfrm>
            <a:off x="4911373" y="5232911"/>
            <a:ext cx="1927225" cy="107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93">
            <a:extLst>
              <a:ext uri="{FF2B5EF4-FFF2-40B4-BE49-F238E27FC236}">
                <a16:creationId xmlns:a16="http://schemas.microsoft.com/office/drawing/2014/main" id="{CE023066-A7FF-4FC9-BEA1-5EFDC3706C41}"/>
              </a:ext>
            </a:extLst>
          </p:cNvPr>
          <p:cNvSpPr txBox="1"/>
          <p:nvPr/>
        </p:nvSpPr>
        <p:spPr>
          <a:xfrm>
            <a:off x="5109521" y="6312203"/>
            <a:ext cx="1530928" cy="492443"/>
          </a:xfrm>
          <a:prstGeom prst="rect">
            <a:avLst/>
          </a:prstGeom>
          <a:noFill/>
          <a:ln w="38100" cmpd="sng">
            <a:solidFill>
              <a:srgbClr val="FFCC6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</a:t>
            </a:r>
            <a:r>
              <a:rPr lang="en-US" sz="1300" i="1" dirty="0" err="1">
                <a:solidFill>
                  <a:schemeClr val="bg1"/>
                </a:solidFill>
                <a:latin typeface="Arial"/>
                <a:cs typeface="Times New Roman"/>
              </a:rPr>
              <a:t>L'Europe</a:t>
            </a:r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IFREMER</a:t>
            </a:r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- Spain</a:t>
            </a:r>
          </a:p>
        </p:txBody>
      </p:sp>
      <p:pic>
        <p:nvPicPr>
          <p:cNvPr id="22" name="Picture 2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784" y="3613268"/>
            <a:ext cx="1965858" cy="115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92">
            <a:extLst>
              <a:ext uri="{FF2B5EF4-FFF2-40B4-BE49-F238E27FC236}">
                <a16:creationId xmlns:a16="http://schemas.microsoft.com/office/drawing/2014/main" id="{86071A70-615B-4081-9774-04A49C83C5A3}"/>
              </a:ext>
            </a:extLst>
          </p:cNvPr>
          <p:cNvSpPr txBox="1"/>
          <p:nvPr/>
        </p:nvSpPr>
        <p:spPr>
          <a:xfrm>
            <a:off x="7710086" y="4750631"/>
            <a:ext cx="1799599" cy="49244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</a:t>
            </a:r>
            <a:r>
              <a:rPr lang="en-US" sz="1300" i="1" dirty="0" err="1" smtClean="0">
                <a:solidFill>
                  <a:schemeClr val="bg1"/>
                </a:solidFill>
                <a:latin typeface="Arial"/>
                <a:cs typeface="Times New Roman"/>
              </a:rPr>
              <a:t>Aegeo</a:t>
            </a:r>
            <a:endParaRPr lang="en-US" sz="1300" dirty="0" smtClean="0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HCMR - Greece</a:t>
            </a:r>
            <a:endParaRPr lang="en-US" sz="1300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pic>
        <p:nvPicPr>
          <p:cNvPr id="24" name="Picture 307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4" r="1473"/>
          <a:stretch/>
        </p:blipFill>
        <p:spPr bwMode="auto">
          <a:xfrm>
            <a:off x="7498817" y="1823248"/>
            <a:ext cx="1980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92">
            <a:extLst>
              <a:ext uri="{FF2B5EF4-FFF2-40B4-BE49-F238E27FC236}">
                <a16:creationId xmlns:a16="http://schemas.microsoft.com/office/drawing/2014/main" id="{86071A70-615B-4081-9774-04A49C83C5A3}"/>
              </a:ext>
            </a:extLst>
          </p:cNvPr>
          <p:cNvSpPr txBox="1"/>
          <p:nvPr/>
        </p:nvSpPr>
        <p:spPr>
          <a:xfrm>
            <a:off x="7475827" y="3040490"/>
            <a:ext cx="2133840" cy="492443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</a:t>
            </a:r>
            <a:r>
              <a:rPr lang="en-US" sz="1300" i="1" dirty="0" smtClean="0">
                <a:solidFill>
                  <a:schemeClr val="bg1"/>
                </a:solidFill>
                <a:latin typeface="Arial"/>
                <a:cs typeface="Times New Roman"/>
              </a:rPr>
              <a:t>Mare </a:t>
            </a:r>
            <a:r>
              <a:rPr lang="en-US" sz="1300" i="1" dirty="0" err="1" smtClean="0">
                <a:solidFill>
                  <a:schemeClr val="bg1"/>
                </a:solidFill>
                <a:latin typeface="Arial"/>
                <a:cs typeface="Times New Roman"/>
              </a:rPr>
              <a:t>Nigrum</a:t>
            </a:r>
            <a:endParaRPr lang="en-US" sz="1300" dirty="0" smtClean="0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GEOECOMAR - Romania</a:t>
            </a:r>
            <a:endParaRPr lang="en-US" sz="1300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pic>
        <p:nvPicPr>
          <p:cNvPr id="26" name="Picture 2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988" y="61700"/>
            <a:ext cx="1597393" cy="11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92">
            <a:extLst>
              <a:ext uri="{FF2B5EF4-FFF2-40B4-BE49-F238E27FC236}">
                <a16:creationId xmlns:a16="http://schemas.microsoft.com/office/drawing/2014/main" id="{86071A70-615B-4081-9774-04A49C83C5A3}"/>
              </a:ext>
            </a:extLst>
          </p:cNvPr>
          <p:cNvSpPr txBox="1"/>
          <p:nvPr/>
        </p:nvSpPr>
        <p:spPr>
          <a:xfrm>
            <a:off x="4665992" y="1255825"/>
            <a:ext cx="1799599" cy="492443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</a:t>
            </a:r>
            <a:r>
              <a:rPr lang="en-US" sz="1300" i="1" dirty="0" err="1" smtClean="0">
                <a:solidFill>
                  <a:schemeClr val="bg1"/>
                </a:solidFill>
                <a:latin typeface="Arial"/>
                <a:cs typeface="Times New Roman"/>
              </a:rPr>
              <a:t>Skagerak</a:t>
            </a:r>
            <a:endParaRPr lang="en-US" sz="1300" dirty="0" smtClean="0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UGOT - Sweden</a:t>
            </a:r>
            <a:endParaRPr lang="en-US" sz="1300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pic>
        <p:nvPicPr>
          <p:cNvPr id="28" name="Picture 221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148"/>
          <a:stretch/>
        </p:blipFill>
        <p:spPr bwMode="auto">
          <a:xfrm>
            <a:off x="9871963" y="3509015"/>
            <a:ext cx="1744663" cy="121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92">
            <a:extLst>
              <a:ext uri="{FF2B5EF4-FFF2-40B4-BE49-F238E27FC236}">
                <a16:creationId xmlns:a16="http://schemas.microsoft.com/office/drawing/2014/main" id="{86071A70-615B-4081-9774-04A49C83C5A3}"/>
              </a:ext>
            </a:extLst>
          </p:cNvPr>
          <p:cNvSpPr txBox="1"/>
          <p:nvPr/>
        </p:nvSpPr>
        <p:spPr>
          <a:xfrm>
            <a:off x="9856825" y="4748994"/>
            <a:ext cx="1799599" cy="492443"/>
          </a:xfrm>
          <a:prstGeom prst="rect">
            <a:avLst/>
          </a:prstGeom>
          <a:noFill/>
          <a:ln w="38100" cmpd="sng">
            <a:solidFill>
              <a:srgbClr val="FFCC6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Times New Roman"/>
              </a:rPr>
              <a:t>RV </a:t>
            </a:r>
            <a:r>
              <a:rPr lang="en-US" sz="1300" i="1" dirty="0" err="1" smtClean="0">
                <a:solidFill>
                  <a:schemeClr val="bg1"/>
                </a:solidFill>
                <a:latin typeface="Arial"/>
                <a:cs typeface="Times New Roman"/>
              </a:rPr>
              <a:t>Tubitak</a:t>
            </a:r>
            <a:r>
              <a:rPr lang="en-US" sz="1300" i="1" dirty="0" smtClean="0">
                <a:solidFill>
                  <a:schemeClr val="bg1"/>
                </a:solidFill>
                <a:latin typeface="Arial"/>
                <a:cs typeface="Times New Roman"/>
              </a:rPr>
              <a:t> Marmara</a:t>
            </a:r>
            <a:endParaRPr lang="en-US" sz="1300" dirty="0" smtClean="0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 smtClean="0">
                <a:solidFill>
                  <a:schemeClr val="bg1"/>
                </a:solidFill>
                <a:latin typeface="Arial"/>
                <a:cs typeface="Times New Roman"/>
              </a:rPr>
              <a:t>TUBITAK - Turkey</a:t>
            </a:r>
            <a:endParaRPr lang="en-US" sz="1300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sp>
        <p:nvSpPr>
          <p:cNvPr id="31" name="TextBox 65">
            <a:extLst>
              <a:ext uri="{FF2B5EF4-FFF2-40B4-BE49-F238E27FC236}">
                <a16:creationId xmlns:a16="http://schemas.microsoft.com/office/drawing/2014/main" id="{ED0FE3ED-A9C7-4C5A-8396-80C0153D94A3}"/>
              </a:ext>
            </a:extLst>
          </p:cNvPr>
          <p:cNvSpPr txBox="1"/>
          <p:nvPr/>
        </p:nvSpPr>
        <p:spPr>
          <a:xfrm>
            <a:off x="7370270" y="6306937"/>
            <a:ext cx="1530928" cy="492443"/>
          </a:xfrm>
          <a:prstGeom prst="rect">
            <a:avLst/>
          </a:prstGeom>
          <a:noFill/>
          <a:ln w="38100" cmpd="sng">
            <a:solidFill>
              <a:srgbClr val="FFCC6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i="1" dirty="0" smtClean="0">
                <a:solidFill>
                  <a:schemeClr val="bg1"/>
                </a:solidFill>
                <a:latin typeface="Arial"/>
                <a:cs typeface="Times New Roman"/>
              </a:rPr>
              <a:t>RV Laura </a:t>
            </a:r>
            <a:r>
              <a:rPr lang="en-US" sz="1300" i="1" dirty="0" err="1" smtClean="0">
                <a:solidFill>
                  <a:schemeClr val="bg1"/>
                </a:solidFill>
                <a:latin typeface="Arial"/>
                <a:cs typeface="Times New Roman"/>
              </a:rPr>
              <a:t>Bassi</a:t>
            </a:r>
            <a:r>
              <a:rPr lang="en-US" sz="1300" i="1" dirty="0" smtClean="0">
                <a:solidFill>
                  <a:schemeClr val="bg1"/>
                </a:solidFill>
                <a:latin typeface="Arial"/>
                <a:cs typeface="Times New Roman"/>
              </a:rPr>
              <a:t> 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Times New Roman"/>
              </a:rPr>
              <a:t>OGS - Italy</a:t>
            </a:r>
            <a:endParaRPr lang="en-US" sz="1300" i="1" dirty="0">
              <a:solidFill>
                <a:schemeClr val="bg1"/>
              </a:solidFill>
              <a:latin typeface="Arial"/>
              <a:cs typeface="Times New Roman"/>
            </a:endParaRPr>
          </a:p>
        </p:txBody>
      </p:sp>
      <p:pic>
        <p:nvPicPr>
          <p:cNvPr id="32" name="Immagine 4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373" y="5339763"/>
            <a:ext cx="1556738" cy="951406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9100071" y="0"/>
            <a:ext cx="3193656" cy="108687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cap="all" baseline="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600" b="1" dirty="0">
                <a:latin typeface="Arial"/>
                <a:cs typeface="Arial"/>
              </a:rPr>
              <a:t>Sea </a:t>
            </a:r>
            <a:r>
              <a:rPr lang="en-GB" sz="3600" b="1" dirty="0" smtClean="0">
                <a:latin typeface="Arial"/>
                <a:cs typeface="Arial"/>
              </a:rPr>
              <a:t>CALL </a:t>
            </a:r>
          </a:p>
          <a:p>
            <a:r>
              <a:rPr lang="en-GB" sz="3600" b="1" dirty="0" smtClean="0">
                <a:latin typeface="Arial"/>
                <a:cs typeface="Arial"/>
              </a:rPr>
              <a:t>“REGIONAL”</a:t>
            </a:r>
            <a:endParaRPr lang="en-US" sz="3600" b="1" dirty="0" smtClean="0">
              <a:solidFill>
                <a:srgbClr val="3366FF"/>
              </a:solidFill>
            </a:endParaRPr>
          </a:p>
          <a:p>
            <a:endParaRPr lang="en-US" sz="36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4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5DBB1ABA-1E99-784A-8BD3-E36147F2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376" y="259637"/>
            <a:ext cx="8610600" cy="660401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Trainig &amp; Education: Blue </a:t>
            </a:r>
            <a:r>
              <a:rPr lang="it-IT" dirty="0"/>
              <a:t>skill Labs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81F4EB9-12EA-1641-85AE-B094A634EBC4}"/>
              </a:ext>
            </a:extLst>
          </p:cNvPr>
          <p:cNvSpPr/>
          <p:nvPr/>
        </p:nvSpPr>
        <p:spPr>
          <a:xfrm>
            <a:off x="882137" y="1156206"/>
            <a:ext cx="1087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Dedicated training courses to enable young scientists to fully utilize the possibilities offered by new technologies and instrumentation</a:t>
            </a: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1AA819E1-9921-104F-9A54-7BB8E3978C0A}"/>
              </a:ext>
            </a:extLst>
          </p:cNvPr>
          <p:cNvSpPr txBox="1">
            <a:spLocks/>
          </p:cNvSpPr>
          <p:nvPr/>
        </p:nvSpPr>
        <p:spPr>
          <a:xfrm>
            <a:off x="0" y="1875331"/>
            <a:ext cx="12191999" cy="38744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cap="small" dirty="0">
                <a:solidFill>
                  <a:srgbClr val="002060"/>
                </a:solidFill>
                <a:latin typeface="+mj-lt"/>
              </a:rPr>
              <a:t>Blue skills AUV Lab @ Uni </a:t>
            </a:r>
            <a:r>
              <a:rPr lang="en-US" sz="2400" cap="small" dirty="0" err="1">
                <a:solidFill>
                  <a:srgbClr val="002060"/>
                </a:solidFill>
                <a:latin typeface="+mj-lt"/>
              </a:rPr>
              <a:t>Gotenburg</a:t>
            </a:r>
            <a:endParaRPr lang="en-US" sz="2400" cap="small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4DE0B43B-4A5B-EF4B-91BA-9EA4374B9BE9}"/>
              </a:ext>
            </a:extLst>
          </p:cNvPr>
          <p:cNvSpPr txBox="1"/>
          <p:nvPr/>
        </p:nvSpPr>
        <p:spPr>
          <a:xfrm>
            <a:off x="317142" y="2673888"/>
            <a:ext cx="8008503" cy="3243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cs typeface="Arial" panose="020B0604020202020204" pitchFamily="34" charset="0"/>
              </a:rPr>
              <a:t>Course elements include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technical preparation of Autonomous Underwater Vehicles, mission planning preparation,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integration of scientific payload,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data acquisition and post-processing of various types of sensors with emphasize on </a:t>
            </a:r>
            <a:r>
              <a:rPr lang="en-US" dirty="0" err="1">
                <a:cs typeface="Arial" panose="020B0604020202020204" pitchFamily="34" charset="0"/>
              </a:rPr>
              <a:t>hydroacoustic</a:t>
            </a:r>
            <a:r>
              <a:rPr lang="en-US" dirty="0">
                <a:cs typeface="Arial" panose="020B0604020202020204" pitchFamily="34" charset="0"/>
              </a:rPr>
              <a:t> sensors (multibeam, sediment profiling, ADCP).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dirty="0">
                <a:cs typeface="Arial" panose="020B0604020202020204" pitchFamily="34" charset="0"/>
              </a:rPr>
              <a:t>Theoretical course elements will be applied practically in a one-day boat trip in the Baltic Sea</a:t>
            </a:r>
          </a:p>
        </p:txBody>
      </p:sp>
      <p:pic>
        <p:nvPicPr>
          <p:cNvPr id="25" name="Picture 17">
            <a:extLst>
              <a:ext uri="{FF2B5EF4-FFF2-40B4-BE49-F238E27FC236}">
                <a16:creationId xmlns:a16="http://schemas.microsoft.com/office/drawing/2014/main" id="{2C886CC8-561D-A642-A950-B716F55224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832" y="2207111"/>
            <a:ext cx="3102973" cy="3600000"/>
          </a:xfrm>
          <a:prstGeom prst="rect">
            <a:avLst/>
          </a:prstGeom>
        </p:spPr>
      </p:pic>
      <p:grpSp>
        <p:nvGrpSpPr>
          <p:cNvPr id="26" name="Group 8">
            <a:extLst>
              <a:ext uri="{FF2B5EF4-FFF2-40B4-BE49-F238E27FC236}">
                <a16:creationId xmlns:a16="http://schemas.microsoft.com/office/drawing/2014/main" id="{812BF0A2-D959-424F-98A1-CAE32793C7DF}"/>
              </a:ext>
            </a:extLst>
          </p:cNvPr>
          <p:cNvGrpSpPr/>
          <p:nvPr/>
        </p:nvGrpSpPr>
        <p:grpSpPr>
          <a:xfrm>
            <a:off x="1272329" y="6024507"/>
            <a:ext cx="1980000" cy="432000"/>
            <a:chOff x="2549701" y="0"/>
            <a:chExt cx="1414388" cy="428628"/>
          </a:xfrm>
          <a:solidFill>
            <a:schemeClr val="accent1"/>
          </a:solidFill>
        </p:grpSpPr>
        <p:sp>
          <p:nvSpPr>
            <p:cNvPr id="27" name="Chevron 9">
              <a:extLst>
                <a:ext uri="{FF2B5EF4-FFF2-40B4-BE49-F238E27FC236}">
                  <a16:creationId xmlns:a16="http://schemas.microsoft.com/office/drawing/2014/main" id="{D787877D-57D7-A148-B1C5-8F7B9AF03875}"/>
                </a:ext>
              </a:extLst>
            </p:cNvPr>
            <p:cNvSpPr/>
            <p:nvPr/>
          </p:nvSpPr>
          <p:spPr>
            <a:xfrm>
              <a:off x="2549701" y="0"/>
              <a:ext cx="1414388" cy="428628"/>
            </a:xfrm>
            <a:prstGeom prst="chevron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Chevron 4">
              <a:extLst>
                <a:ext uri="{FF2B5EF4-FFF2-40B4-BE49-F238E27FC236}">
                  <a16:creationId xmlns:a16="http://schemas.microsoft.com/office/drawing/2014/main" id="{6FDE01F7-12B2-D34E-AF09-FDFA1627DAA4}"/>
                </a:ext>
              </a:extLst>
            </p:cNvPr>
            <p:cNvSpPr txBox="1"/>
            <p:nvPr/>
          </p:nvSpPr>
          <p:spPr>
            <a:xfrm>
              <a:off x="2681585" y="0"/>
              <a:ext cx="1113910" cy="4286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June 2019</a:t>
              </a:r>
            </a:p>
          </p:txBody>
        </p:sp>
      </p:grpSp>
      <p:grpSp>
        <p:nvGrpSpPr>
          <p:cNvPr id="29" name="Group 14">
            <a:extLst>
              <a:ext uri="{FF2B5EF4-FFF2-40B4-BE49-F238E27FC236}">
                <a16:creationId xmlns:a16="http://schemas.microsoft.com/office/drawing/2014/main" id="{63D4CD22-A2FD-DC44-A808-2161BE8DB0F0}"/>
              </a:ext>
            </a:extLst>
          </p:cNvPr>
          <p:cNvGrpSpPr/>
          <p:nvPr/>
        </p:nvGrpSpPr>
        <p:grpSpPr>
          <a:xfrm>
            <a:off x="5807676" y="6024507"/>
            <a:ext cx="2461512" cy="432000"/>
            <a:chOff x="5095601" y="0"/>
            <a:chExt cx="1414388" cy="428628"/>
          </a:xfrm>
          <a:solidFill>
            <a:schemeClr val="accent1"/>
          </a:solidFill>
        </p:grpSpPr>
        <p:sp>
          <p:nvSpPr>
            <p:cNvPr id="30" name="Chevron 15">
              <a:extLst>
                <a:ext uri="{FF2B5EF4-FFF2-40B4-BE49-F238E27FC236}">
                  <a16:creationId xmlns:a16="http://schemas.microsoft.com/office/drawing/2014/main" id="{1FB0C97F-7F03-5445-BFA3-F857744B2270}"/>
                </a:ext>
              </a:extLst>
            </p:cNvPr>
            <p:cNvSpPr/>
            <p:nvPr/>
          </p:nvSpPr>
          <p:spPr>
            <a:xfrm>
              <a:off x="5095601" y="0"/>
              <a:ext cx="1414388" cy="428628"/>
            </a:xfrm>
            <a:prstGeom prst="chevron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Chevron 4">
              <a:extLst>
                <a:ext uri="{FF2B5EF4-FFF2-40B4-BE49-F238E27FC236}">
                  <a16:creationId xmlns:a16="http://schemas.microsoft.com/office/drawing/2014/main" id="{B5510A8C-F2C1-0242-9E1E-C8EFE5590BBA}"/>
                </a:ext>
              </a:extLst>
            </p:cNvPr>
            <p:cNvSpPr txBox="1"/>
            <p:nvPr/>
          </p:nvSpPr>
          <p:spPr>
            <a:xfrm>
              <a:off x="5309915" y="0"/>
              <a:ext cx="985760" cy="4286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18-23 Aug2019</a:t>
              </a:r>
            </a:p>
          </p:txBody>
        </p:sp>
      </p:grpSp>
      <p:sp>
        <p:nvSpPr>
          <p:cNvPr id="32" name="TextBox 2">
            <a:extLst>
              <a:ext uri="{FF2B5EF4-FFF2-40B4-BE49-F238E27FC236}">
                <a16:creationId xmlns:a16="http://schemas.microsoft.com/office/drawing/2014/main" id="{102381FD-7DC8-9446-B408-CA4C7A250654}"/>
              </a:ext>
            </a:extLst>
          </p:cNvPr>
          <p:cNvSpPr txBox="1"/>
          <p:nvPr/>
        </p:nvSpPr>
        <p:spPr>
          <a:xfrm>
            <a:off x="3529456" y="6009675"/>
            <a:ext cx="161935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cap="small" dirty="0">
                <a:solidFill>
                  <a:schemeClr val="accent1"/>
                </a:solidFill>
              </a:rPr>
              <a:t>Call Open</a:t>
            </a:r>
          </a:p>
        </p:txBody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DA3AE636-7483-8F4E-A0CE-B9AA19A26A82}"/>
              </a:ext>
            </a:extLst>
          </p:cNvPr>
          <p:cNvSpPr txBox="1"/>
          <p:nvPr/>
        </p:nvSpPr>
        <p:spPr>
          <a:xfrm>
            <a:off x="8929376" y="6009675"/>
            <a:ext cx="145103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cap="small" dirty="0">
                <a:solidFill>
                  <a:schemeClr val="accent1"/>
                </a:solidFill>
              </a:rPr>
              <a:t>AUV LAB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BE90C58-16AF-A345-BE1C-B4B441E25408}"/>
              </a:ext>
            </a:extLst>
          </p:cNvPr>
          <p:cNvSpPr txBox="1"/>
          <p:nvPr/>
        </p:nvSpPr>
        <p:spPr>
          <a:xfrm>
            <a:off x="1359238" y="2323070"/>
            <a:ext cx="4879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For Graduate and post graduate </a:t>
            </a:r>
            <a:r>
              <a:rPr lang="it-IT" b="1" dirty="0" err="1">
                <a:solidFill>
                  <a:srgbClr val="0070C0"/>
                </a:solidFill>
              </a:rPr>
              <a:t>students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7264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3E47EBE-247D-974B-AD20-5F859D310EF9}"/>
              </a:ext>
            </a:extLst>
          </p:cNvPr>
          <p:cNvGrpSpPr/>
          <p:nvPr/>
        </p:nvGrpSpPr>
        <p:grpSpPr>
          <a:xfrm>
            <a:off x="1198605" y="5873473"/>
            <a:ext cx="2560356" cy="432000"/>
            <a:chOff x="2549701" y="0"/>
            <a:chExt cx="1414388" cy="428628"/>
          </a:xfrm>
          <a:solidFill>
            <a:schemeClr val="accent1"/>
          </a:solidFill>
        </p:grpSpPr>
        <p:sp>
          <p:nvSpPr>
            <p:cNvPr id="10" name="Chevron 9">
              <a:extLst>
                <a:ext uri="{FF2B5EF4-FFF2-40B4-BE49-F238E27FC236}">
                  <a16:creationId xmlns:a16="http://schemas.microsoft.com/office/drawing/2014/main" id="{80CCCD2E-973E-FE47-A535-225E10A2EBE2}"/>
                </a:ext>
              </a:extLst>
            </p:cNvPr>
            <p:cNvSpPr/>
            <p:nvPr/>
          </p:nvSpPr>
          <p:spPr>
            <a:xfrm>
              <a:off x="2549701" y="0"/>
              <a:ext cx="1414388" cy="428628"/>
            </a:xfrm>
            <a:prstGeom prst="chevron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Chevron 4">
              <a:extLst>
                <a:ext uri="{FF2B5EF4-FFF2-40B4-BE49-F238E27FC236}">
                  <a16:creationId xmlns:a16="http://schemas.microsoft.com/office/drawing/2014/main" id="{544B76AD-04F3-404F-863A-7F3E8952CFF1}"/>
                </a:ext>
              </a:extLst>
            </p:cNvPr>
            <p:cNvSpPr txBox="1"/>
            <p:nvPr/>
          </p:nvSpPr>
          <p:spPr>
            <a:xfrm>
              <a:off x="2681585" y="0"/>
              <a:ext cx="1113910" cy="4286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July</a:t>
              </a:r>
              <a:r>
                <a:rPr lang="de-DE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/August</a:t>
              </a:r>
              <a:r>
                <a:rPr lang="de-DE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2019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4A05B8-79C9-E541-A755-FC0C544F46C2}"/>
              </a:ext>
            </a:extLst>
          </p:cNvPr>
          <p:cNvGrpSpPr/>
          <p:nvPr/>
        </p:nvGrpSpPr>
        <p:grpSpPr>
          <a:xfrm>
            <a:off x="7018241" y="5883970"/>
            <a:ext cx="1980000" cy="432000"/>
            <a:chOff x="5095601" y="0"/>
            <a:chExt cx="1414388" cy="428628"/>
          </a:xfrm>
        </p:grpSpPr>
        <p:sp>
          <p:nvSpPr>
            <p:cNvPr id="16" name="Chevron 15">
              <a:extLst>
                <a:ext uri="{FF2B5EF4-FFF2-40B4-BE49-F238E27FC236}">
                  <a16:creationId xmlns:a16="http://schemas.microsoft.com/office/drawing/2014/main" id="{52116E69-3227-3742-AA0F-B4DB7E5FFE05}"/>
                </a:ext>
              </a:extLst>
            </p:cNvPr>
            <p:cNvSpPr/>
            <p:nvPr/>
          </p:nvSpPr>
          <p:spPr>
            <a:xfrm>
              <a:off x="5095601" y="0"/>
              <a:ext cx="1414388" cy="428628"/>
            </a:xfrm>
            <a:prstGeom prst="chevron">
              <a:avLst/>
            </a:prstGeom>
            <a:solidFill>
              <a:schemeClr val="accent1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Chevron 4">
              <a:extLst>
                <a:ext uri="{FF2B5EF4-FFF2-40B4-BE49-F238E27FC236}">
                  <a16:creationId xmlns:a16="http://schemas.microsoft.com/office/drawing/2014/main" id="{2A375586-A77F-AF42-A0B9-9F9000F9F1E9}"/>
                </a:ext>
              </a:extLst>
            </p:cNvPr>
            <p:cNvSpPr txBox="1"/>
            <p:nvPr/>
          </p:nvSpPr>
          <p:spPr>
            <a:xfrm>
              <a:off x="5309915" y="0"/>
              <a:ext cx="985760" cy="428628"/>
            </a:xfrm>
            <a:prstGeom prst="rect">
              <a:avLst/>
            </a:prstGeom>
            <a:solidFill>
              <a:schemeClr val="accent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Nov 2019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0A58E7E-B45C-D64D-810F-462FA7B328A2}"/>
              </a:ext>
            </a:extLst>
          </p:cNvPr>
          <p:cNvSpPr txBox="1"/>
          <p:nvPr/>
        </p:nvSpPr>
        <p:spPr>
          <a:xfrm>
            <a:off x="4419149" y="5908219"/>
            <a:ext cx="2077813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cap="small" dirty="0">
                <a:solidFill>
                  <a:schemeClr val="accent1"/>
                </a:solidFill>
              </a:rPr>
              <a:t>Call</a:t>
            </a:r>
            <a:r>
              <a:rPr lang="it-IT" sz="2400" b="1" cap="small" dirty="0">
                <a:solidFill>
                  <a:srgbClr val="FF0000"/>
                </a:solidFill>
              </a:rPr>
              <a:t> </a:t>
            </a:r>
            <a:r>
              <a:rPr lang="it-IT" sz="2400" b="1" cap="small" dirty="0">
                <a:solidFill>
                  <a:schemeClr val="accent1"/>
                </a:solidFill>
              </a:rPr>
              <a:t>Opening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1D9A06-FCEB-384B-BDE7-07358157067F}"/>
              </a:ext>
            </a:extLst>
          </p:cNvPr>
          <p:cNvSpPr txBox="1"/>
          <p:nvPr/>
        </p:nvSpPr>
        <p:spPr>
          <a:xfrm>
            <a:off x="9658429" y="5911096"/>
            <a:ext cx="1911101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cap="small" dirty="0" err="1">
                <a:solidFill>
                  <a:schemeClr val="accent1"/>
                </a:solidFill>
              </a:rPr>
              <a:t>Robotic</a:t>
            </a:r>
            <a:r>
              <a:rPr lang="it-IT" sz="2400" b="1" cap="small" dirty="0">
                <a:solidFill>
                  <a:schemeClr val="accent1"/>
                </a:solidFill>
              </a:rPr>
              <a:t> LAB</a:t>
            </a:r>
          </a:p>
        </p:txBody>
      </p:sp>
      <p:pic>
        <p:nvPicPr>
          <p:cNvPr id="20" name="Picture 2" descr="\\mtec.intranet.marum.de\Meerestechnik\Workshops\ROV Course\BilderVD\ROVtraining\_VD26783a.jpg">
            <a:extLst>
              <a:ext uri="{FF2B5EF4-FFF2-40B4-BE49-F238E27FC236}">
                <a16:creationId xmlns:a16="http://schemas.microsoft.com/office/drawing/2014/main" id="{AA8A6560-1001-1C47-9064-F7A316BA6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19322" y="1142538"/>
            <a:ext cx="3240000" cy="2155639"/>
          </a:xfrm>
          <a:prstGeom prst="rect">
            <a:avLst/>
          </a:prstGeom>
          <a:noFill/>
        </p:spPr>
      </p:pic>
      <p:pic>
        <p:nvPicPr>
          <p:cNvPr id="21" name="Picture 4" descr="C:\Workshops\EF+\Slides\MARUM-Halle-01-920x690.jpg">
            <a:extLst>
              <a:ext uri="{FF2B5EF4-FFF2-40B4-BE49-F238E27FC236}">
                <a16:creationId xmlns:a16="http://schemas.microsoft.com/office/drawing/2014/main" id="{E6CFF0A8-6B06-2741-BC69-D23A1F328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02506" y="3297063"/>
            <a:ext cx="3240000" cy="2430001"/>
          </a:xfrm>
          <a:prstGeom prst="rect">
            <a:avLst/>
          </a:prstGeom>
          <a:noFill/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A66EFFF6-03A3-A049-A94D-68050A2A2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66314"/>
            <a:ext cx="8610600" cy="592475"/>
          </a:xfrm>
        </p:spPr>
        <p:txBody>
          <a:bodyPr/>
          <a:lstStyle/>
          <a:p>
            <a:r>
              <a:rPr lang="it-IT" dirty="0"/>
              <a:t>BLUE SKILL LABS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41CF2C81-8CBE-8A41-BA76-EA08CB82633F}"/>
              </a:ext>
            </a:extLst>
          </p:cNvPr>
          <p:cNvSpPr txBox="1">
            <a:spLocks/>
          </p:cNvSpPr>
          <p:nvPr/>
        </p:nvSpPr>
        <p:spPr>
          <a:xfrm>
            <a:off x="4118" y="1672298"/>
            <a:ext cx="8898387" cy="37262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cap="small" dirty="0">
                <a:solidFill>
                  <a:srgbClr val="002060"/>
                </a:solidFill>
              </a:rPr>
              <a:t>Blue skills </a:t>
            </a:r>
            <a:r>
              <a:rPr lang="en-US" sz="2400" cap="small" dirty="0" err="1">
                <a:solidFill>
                  <a:srgbClr val="002060"/>
                </a:solidFill>
              </a:rPr>
              <a:t>Rov</a:t>
            </a:r>
            <a:r>
              <a:rPr lang="en-US" sz="2400" cap="small" dirty="0">
                <a:solidFill>
                  <a:srgbClr val="002060"/>
                </a:solidFill>
              </a:rPr>
              <a:t> Lab @ Uni Bremen (</a:t>
            </a:r>
            <a:r>
              <a:rPr lang="en-US" sz="2400" cap="small" dirty="0" err="1">
                <a:solidFill>
                  <a:srgbClr val="002060"/>
                </a:solidFill>
              </a:rPr>
              <a:t>Marum</a:t>
            </a:r>
            <a:r>
              <a:rPr lang="en-US" sz="2400" cap="small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3AB629F4-3C21-B346-9688-1C6D08CFA09F}"/>
              </a:ext>
            </a:extLst>
          </p:cNvPr>
          <p:cNvSpPr txBox="1"/>
          <p:nvPr/>
        </p:nvSpPr>
        <p:spPr>
          <a:xfrm>
            <a:off x="481799" y="2483901"/>
            <a:ext cx="80085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>
                <a:cs typeface="Arial" panose="020B0604020202020204" pitchFamily="34" charset="0"/>
              </a:rPr>
              <a:t>The </a:t>
            </a:r>
            <a:r>
              <a:rPr lang="de-DE" dirty="0" err="1">
                <a:cs typeface="Arial" panose="020B0604020202020204" pitchFamily="34" charset="0"/>
              </a:rPr>
              <a:t>courses</a:t>
            </a:r>
            <a:r>
              <a:rPr lang="de-DE" dirty="0">
                <a:cs typeface="Arial" panose="020B0604020202020204" pitchFamily="34" charset="0"/>
              </a:rPr>
              <a:t> will </a:t>
            </a:r>
            <a:r>
              <a:rPr lang="de-DE" dirty="0" err="1">
                <a:cs typeface="Arial" panose="020B0604020202020204" pitchFamily="34" charset="0"/>
              </a:rPr>
              <a:t>focus</a:t>
            </a:r>
            <a:r>
              <a:rPr lang="de-DE" dirty="0">
                <a:cs typeface="Arial" panose="020B0604020202020204" pitchFamily="34" charset="0"/>
              </a:rPr>
              <a:t> on </a:t>
            </a:r>
            <a:r>
              <a:rPr lang="de-DE" dirty="0" err="1">
                <a:cs typeface="Arial" panose="020B0604020202020204" pitchFamily="34" charset="0"/>
              </a:rPr>
              <a:t>the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special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requirements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of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scientific</a:t>
            </a:r>
            <a:r>
              <a:rPr lang="de-DE" dirty="0">
                <a:cs typeface="Arial" panose="020B0604020202020204" pitchFamily="34" charset="0"/>
              </a:rPr>
              <a:t> ROV </a:t>
            </a:r>
            <a:r>
              <a:rPr lang="de-DE" dirty="0" err="1">
                <a:cs typeface="Arial" panose="020B0604020202020204" pitchFamily="34" charset="0"/>
              </a:rPr>
              <a:t>operations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with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class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workshops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and</a:t>
            </a:r>
            <a:r>
              <a:rPr lang="de-DE" dirty="0">
                <a:cs typeface="Arial" panose="020B0604020202020204" pitchFamily="34" charset="0"/>
              </a:rPr>
              <a:t> „Hands on“ </a:t>
            </a:r>
            <a:r>
              <a:rPr lang="de-DE" dirty="0" err="1">
                <a:cs typeface="Arial" panose="020B0604020202020204" pitchFamily="34" charset="0"/>
              </a:rPr>
              <a:t>excercises</a:t>
            </a:r>
            <a:r>
              <a:rPr lang="de-DE" dirty="0"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de-DE" dirty="0" err="1">
                <a:cs typeface="Arial" panose="020B0604020202020204" pitchFamily="34" charset="0"/>
              </a:rPr>
              <a:t>Instructors</a:t>
            </a:r>
            <a:r>
              <a:rPr lang="de-DE" dirty="0">
                <a:cs typeface="Arial" panose="020B0604020202020204" pitchFamily="34" charset="0"/>
              </a:rPr>
              <a:t>: </a:t>
            </a:r>
            <a:r>
              <a:rPr lang="de-DE" dirty="0" err="1">
                <a:cs typeface="Arial" panose="020B0604020202020204" pitchFamily="34" charset="0"/>
              </a:rPr>
              <a:t>N.Nowald</a:t>
            </a:r>
            <a:r>
              <a:rPr lang="de-DE" dirty="0">
                <a:cs typeface="Arial" panose="020B0604020202020204" pitchFamily="34" charset="0"/>
              </a:rPr>
              <a:t>, </a:t>
            </a:r>
            <a:r>
              <a:rPr lang="de-DE" dirty="0" err="1">
                <a:cs typeface="Arial" panose="020B0604020202020204" pitchFamily="34" charset="0"/>
              </a:rPr>
              <a:t>V.Ratmeyer</a:t>
            </a:r>
            <a:r>
              <a:rPr lang="de-DE" dirty="0">
                <a:cs typeface="Arial" panose="020B0604020202020204" pitchFamily="34" charset="0"/>
              </a:rPr>
              <a:t>, </a:t>
            </a:r>
            <a:r>
              <a:rPr lang="de-DE" dirty="0" err="1">
                <a:cs typeface="Arial" panose="020B0604020202020204" pitchFamily="34" charset="0"/>
              </a:rPr>
              <a:t>C.Seiter</a:t>
            </a:r>
            <a:r>
              <a:rPr lang="de-DE" dirty="0">
                <a:cs typeface="Arial" panose="020B0604020202020204" pitchFamily="34" charset="0"/>
              </a:rPr>
              <a:t> (MARUM)</a:t>
            </a:r>
          </a:p>
          <a:p>
            <a:pPr algn="ctr">
              <a:spcAft>
                <a:spcPts val="600"/>
              </a:spcAft>
            </a:pPr>
            <a:endParaRPr lang="en-US" dirty="0"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u="sng" dirty="0">
                <a:cs typeface="Arial" panose="020B0604020202020204" pitchFamily="34" charset="0"/>
              </a:rPr>
              <a:t>Class workshop include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cs typeface="Arial" panose="020B0604020202020204" pitchFamily="34" charset="0"/>
              </a:rPr>
              <a:t>Cruise </a:t>
            </a:r>
            <a:r>
              <a:rPr lang="de-DE" dirty="0" err="1">
                <a:cs typeface="Arial" panose="020B0604020202020204" pitchFamily="34" charset="0"/>
              </a:rPr>
              <a:t>preparation</a:t>
            </a:r>
            <a:r>
              <a:rPr lang="de-DE" dirty="0">
                <a:cs typeface="Arial" panose="020B0604020202020204" pitchFamily="34" charset="0"/>
              </a:rPr>
              <a:t> (</a:t>
            </a:r>
            <a:r>
              <a:rPr lang="de-DE" dirty="0" err="1">
                <a:cs typeface="Arial" panose="020B0604020202020204" pitchFamily="34" charset="0"/>
              </a:rPr>
              <a:t>planning</a:t>
            </a:r>
            <a:r>
              <a:rPr lang="de-DE" dirty="0">
                <a:cs typeface="Arial" panose="020B0604020202020204" pitchFamily="34" charset="0"/>
              </a:rPr>
              <a:t>, </a:t>
            </a:r>
            <a:r>
              <a:rPr lang="de-DE" dirty="0" err="1">
                <a:cs typeface="Arial" panose="020B0604020202020204" pitchFamily="34" charset="0"/>
              </a:rPr>
              <a:t>onshore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payload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integration</a:t>
            </a:r>
            <a:r>
              <a:rPr lang="de-DE" dirty="0">
                <a:cs typeface="Arial" panose="020B0604020202020204" pitchFamily="34" charset="0"/>
              </a:rPr>
              <a:t>, etc.)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>
                <a:cs typeface="Arial" panose="020B0604020202020204" pitchFamily="34" charset="0"/>
              </a:rPr>
              <a:t>Mobilization</a:t>
            </a:r>
            <a:r>
              <a:rPr lang="de-DE" dirty="0">
                <a:cs typeface="Arial" panose="020B0604020202020204" pitchFamily="34" charset="0"/>
              </a:rPr>
              <a:t>, </a:t>
            </a:r>
            <a:r>
              <a:rPr lang="de-DE" dirty="0" err="1">
                <a:cs typeface="Arial" panose="020B0604020202020204" pitchFamily="34" charset="0"/>
              </a:rPr>
              <a:t>setup</a:t>
            </a:r>
            <a:r>
              <a:rPr lang="de-DE" dirty="0">
                <a:cs typeface="Arial" panose="020B0604020202020204" pitchFamily="34" charset="0"/>
              </a:rPr>
              <a:t> &amp; </a:t>
            </a:r>
            <a:r>
              <a:rPr lang="de-DE" dirty="0" err="1">
                <a:cs typeface="Arial" panose="020B0604020202020204" pitchFamily="34" charset="0"/>
              </a:rPr>
              <a:t>telemetry</a:t>
            </a:r>
            <a:r>
              <a:rPr lang="de-DE" dirty="0">
                <a:cs typeface="Arial" panose="020B0604020202020204" pitchFamily="34" charset="0"/>
              </a:rPr>
              <a:t> (</a:t>
            </a:r>
            <a:r>
              <a:rPr lang="de-DE" dirty="0" err="1">
                <a:cs typeface="Arial" panose="020B0604020202020204" pitchFamily="34" charset="0"/>
              </a:rPr>
              <a:t>adaptation</a:t>
            </a:r>
            <a:r>
              <a:rPr lang="de-DE" dirty="0">
                <a:cs typeface="Arial" panose="020B0604020202020204" pitchFamily="34" charset="0"/>
              </a:rPr>
              <a:t>, power </a:t>
            </a:r>
            <a:r>
              <a:rPr lang="de-DE" dirty="0" err="1">
                <a:cs typeface="Arial" panose="020B0604020202020204" pitchFamily="34" charset="0"/>
              </a:rPr>
              <a:t>conditioning</a:t>
            </a:r>
            <a:r>
              <a:rPr lang="de-DE" dirty="0">
                <a:cs typeface="Arial" panose="020B0604020202020204" pitchFamily="34" charset="0"/>
              </a:rPr>
              <a:t>, </a:t>
            </a:r>
            <a:r>
              <a:rPr lang="de-DE" dirty="0" err="1">
                <a:cs typeface="Arial" panose="020B0604020202020204" pitchFamily="34" charset="0"/>
              </a:rPr>
              <a:t>data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administration</a:t>
            </a:r>
            <a:r>
              <a:rPr lang="de-DE" dirty="0">
                <a:cs typeface="Arial" panose="020B0604020202020204" pitchFamily="34" charset="0"/>
              </a:rPr>
              <a:t>, etc.)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>
                <a:cs typeface="Arial" panose="020B0604020202020204" pitchFamily="34" charset="0"/>
              </a:rPr>
              <a:t>Operations</a:t>
            </a:r>
            <a:r>
              <a:rPr lang="de-DE" dirty="0">
                <a:cs typeface="Arial" panose="020B0604020202020204" pitchFamily="34" charset="0"/>
              </a:rPr>
              <a:t> at </a:t>
            </a:r>
            <a:r>
              <a:rPr lang="de-DE" dirty="0" err="1">
                <a:cs typeface="Arial" panose="020B0604020202020204" pitchFamily="34" charset="0"/>
              </a:rPr>
              <a:t>sea</a:t>
            </a:r>
            <a:r>
              <a:rPr lang="de-DE" dirty="0">
                <a:cs typeface="Arial" panose="020B0604020202020204" pitchFamily="34" charset="0"/>
              </a:rPr>
              <a:t> (</a:t>
            </a:r>
            <a:r>
              <a:rPr lang="de-DE" dirty="0" err="1">
                <a:cs typeface="Arial" panose="020B0604020202020204" pitchFamily="34" charset="0"/>
              </a:rPr>
              <a:t>dive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preparation</a:t>
            </a:r>
            <a:r>
              <a:rPr lang="de-DE" dirty="0">
                <a:cs typeface="Arial" panose="020B0604020202020204" pitchFamily="34" charset="0"/>
              </a:rPr>
              <a:t>, </a:t>
            </a:r>
            <a:r>
              <a:rPr lang="de-DE" dirty="0" err="1">
                <a:cs typeface="Arial" panose="020B0604020202020204" pitchFamily="34" charset="0"/>
              </a:rPr>
              <a:t>dive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operation</a:t>
            </a:r>
            <a:r>
              <a:rPr lang="de-DE" dirty="0">
                <a:cs typeface="Arial" panose="020B0604020202020204" pitchFamily="34" charset="0"/>
              </a:rPr>
              <a:t>, </a:t>
            </a:r>
            <a:r>
              <a:rPr lang="de-DE" dirty="0" err="1">
                <a:cs typeface="Arial" panose="020B0604020202020204" pitchFamily="34" charset="0"/>
              </a:rPr>
              <a:t>post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dive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procedures</a:t>
            </a:r>
            <a:r>
              <a:rPr lang="de-DE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6691448-3B25-0F45-8244-D66E2E2BF50E}"/>
              </a:ext>
            </a:extLst>
          </p:cNvPr>
          <p:cNvSpPr txBox="1"/>
          <p:nvPr/>
        </p:nvSpPr>
        <p:spPr>
          <a:xfrm>
            <a:off x="2706127" y="2088290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For </a:t>
            </a:r>
            <a:r>
              <a:rPr lang="it-IT" b="1" dirty="0" err="1">
                <a:solidFill>
                  <a:srgbClr val="0070C0"/>
                </a:solidFill>
              </a:rPr>
              <a:t>young</a:t>
            </a:r>
            <a:r>
              <a:rPr lang="it-IT" b="1" dirty="0">
                <a:solidFill>
                  <a:srgbClr val="0070C0"/>
                </a:solidFill>
              </a:rPr>
              <a:t> / </a:t>
            </a:r>
            <a:r>
              <a:rPr lang="it-IT" b="1" dirty="0" err="1">
                <a:solidFill>
                  <a:srgbClr val="0070C0"/>
                </a:solidFill>
              </a:rPr>
              <a:t>early</a:t>
            </a:r>
            <a:r>
              <a:rPr lang="it-IT" b="1" dirty="0">
                <a:solidFill>
                  <a:srgbClr val="0070C0"/>
                </a:solidFill>
              </a:rPr>
              <a:t> career </a:t>
            </a:r>
            <a:r>
              <a:rPr lang="it-IT" b="1" dirty="0" err="1">
                <a:solidFill>
                  <a:srgbClr val="0070C0"/>
                </a:solidFill>
              </a:rPr>
              <a:t>technicians</a:t>
            </a:r>
            <a:endParaRPr lang="it-IT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11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63267F2C-0CD1-5D41-BA68-A7286C3FB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795" y="7222"/>
            <a:ext cx="10536856" cy="81403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Training and Education: Floating </a:t>
            </a:r>
            <a:r>
              <a:rPr lang="it-IT" dirty="0"/>
              <a:t>University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DB4F37D-C3CB-6A42-9F1D-BF33F54B2F8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501" y="2536828"/>
            <a:ext cx="5400000" cy="3032747"/>
          </a:xfrm>
          <a:prstGeom prst="rect">
            <a:avLst/>
          </a:prstGeom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CC431AC7-B5F5-7C4A-941A-847A9AC3688B}"/>
              </a:ext>
            </a:extLst>
          </p:cNvPr>
          <p:cNvGrpSpPr/>
          <p:nvPr/>
        </p:nvGrpSpPr>
        <p:grpSpPr>
          <a:xfrm>
            <a:off x="822237" y="5913243"/>
            <a:ext cx="1980000" cy="432000"/>
            <a:chOff x="2549701" y="0"/>
            <a:chExt cx="1414388" cy="428628"/>
          </a:xfrm>
          <a:solidFill>
            <a:schemeClr val="accent1"/>
          </a:solidFill>
        </p:grpSpPr>
        <p:sp>
          <p:nvSpPr>
            <p:cNvPr id="10" name="Chevron 13">
              <a:extLst>
                <a:ext uri="{FF2B5EF4-FFF2-40B4-BE49-F238E27FC236}">
                  <a16:creationId xmlns:a16="http://schemas.microsoft.com/office/drawing/2014/main" id="{1314D2D2-0D33-D742-AB1A-D534A6CD3D81}"/>
                </a:ext>
              </a:extLst>
            </p:cNvPr>
            <p:cNvSpPr/>
            <p:nvPr/>
          </p:nvSpPr>
          <p:spPr>
            <a:xfrm>
              <a:off x="2549701" y="0"/>
              <a:ext cx="1414388" cy="428628"/>
            </a:xfrm>
            <a:prstGeom prst="chevron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4">
              <a:extLst>
                <a:ext uri="{FF2B5EF4-FFF2-40B4-BE49-F238E27FC236}">
                  <a16:creationId xmlns:a16="http://schemas.microsoft.com/office/drawing/2014/main" id="{0E805311-DBBA-D946-84C1-A92D4D2EC3D7}"/>
                </a:ext>
              </a:extLst>
            </p:cNvPr>
            <p:cNvSpPr txBox="1"/>
            <p:nvPr/>
          </p:nvSpPr>
          <p:spPr>
            <a:xfrm>
              <a:off x="2681585" y="0"/>
              <a:ext cx="1113910" cy="4286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6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Oct</a:t>
              </a:r>
              <a:r>
                <a:rPr lang="de-DE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/Nov 2019</a:t>
              </a:r>
            </a:p>
          </p:txBody>
        </p:sp>
      </p:grpSp>
      <p:grpSp>
        <p:nvGrpSpPr>
          <p:cNvPr id="12" name="Group 15">
            <a:extLst>
              <a:ext uri="{FF2B5EF4-FFF2-40B4-BE49-F238E27FC236}">
                <a16:creationId xmlns:a16="http://schemas.microsoft.com/office/drawing/2014/main" id="{04CCD7D9-03FF-2A45-80EA-02A376FACE32}"/>
              </a:ext>
            </a:extLst>
          </p:cNvPr>
          <p:cNvGrpSpPr/>
          <p:nvPr/>
        </p:nvGrpSpPr>
        <p:grpSpPr>
          <a:xfrm>
            <a:off x="6432223" y="5913243"/>
            <a:ext cx="1980000" cy="432000"/>
            <a:chOff x="5095601" y="0"/>
            <a:chExt cx="1414388" cy="428628"/>
          </a:xfrm>
        </p:grpSpPr>
        <p:sp>
          <p:nvSpPr>
            <p:cNvPr id="13" name="Chevron 16">
              <a:extLst>
                <a:ext uri="{FF2B5EF4-FFF2-40B4-BE49-F238E27FC236}">
                  <a16:creationId xmlns:a16="http://schemas.microsoft.com/office/drawing/2014/main" id="{E9854D49-E08C-3D46-95D5-F6D5DD44DDA5}"/>
                </a:ext>
              </a:extLst>
            </p:cNvPr>
            <p:cNvSpPr/>
            <p:nvPr/>
          </p:nvSpPr>
          <p:spPr>
            <a:xfrm>
              <a:off x="5095601" y="0"/>
              <a:ext cx="1414388" cy="428628"/>
            </a:xfrm>
            <a:prstGeom prst="chevron">
              <a:avLst/>
            </a:prstGeom>
            <a:solidFill>
              <a:schemeClr val="accent1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Chevron 4">
              <a:extLst>
                <a:ext uri="{FF2B5EF4-FFF2-40B4-BE49-F238E27FC236}">
                  <a16:creationId xmlns:a16="http://schemas.microsoft.com/office/drawing/2014/main" id="{2CEC1343-9072-144E-ABFA-604D5F9909C8}"/>
                </a:ext>
              </a:extLst>
            </p:cNvPr>
            <p:cNvSpPr txBox="1"/>
            <p:nvPr/>
          </p:nvSpPr>
          <p:spPr>
            <a:xfrm>
              <a:off x="5309915" y="0"/>
              <a:ext cx="985760" cy="4286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Feb 2020</a:t>
              </a:r>
            </a:p>
          </p:txBody>
        </p:sp>
      </p:grpSp>
      <p:sp>
        <p:nvSpPr>
          <p:cNvPr id="15" name="TextBox 18">
            <a:extLst>
              <a:ext uri="{FF2B5EF4-FFF2-40B4-BE49-F238E27FC236}">
                <a16:creationId xmlns:a16="http://schemas.microsoft.com/office/drawing/2014/main" id="{50ADAB9A-6706-254E-8730-622411E17823}"/>
              </a:ext>
            </a:extLst>
          </p:cNvPr>
          <p:cNvSpPr txBox="1"/>
          <p:nvPr/>
        </p:nvSpPr>
        <p:spPr>
          <a:xfrm>
            <a:off x="3462425" y="5898411"/>
            <a:ext cx="2077813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cap="small" dirty="0">
                <a:solidFill>
                  <a:schemeClr val="accent1"/>
                </a:solidFill>
              </a:rPr>
              <a:t>Call</a:t>
            </a:r>
            <a:r>
              <a:rPr lang="it-IT" sz="2400" b="1" cap="small" dirty="0">
                <a:solidFill>
                  <a:srgbClr val="FF0000"/>
                </a:solidFill>
              </a:rPr>
              <a:t> </a:t>
            </a:r>
            <a:r>
              <a:rPr lang="it-IT" sz="2400" b="1" cap="small" dirty="0">
                <a:solidFill>
                  <a:schemeClr val="accent1"/>
                </a:solidFill>
              </a:rPr>
              <a:t>Opening</a:t>
            </a: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FA35335F-C342-7A46-BC59-6E2A26DCF65E}"/>
              </a:ext>
            </a:extLst>
          </p:cNvPr>
          <p:cNvSpPr txBox="1"/>
          <p:nvPr/>
        </p:nvSpPr>
        <p:spPr>
          <a:xfrm>
            <a:off x="9072411" y="5898411"/>
            <a:ext cx="2826415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cap="small" dirty="0" err="1">
                <a:solidFill>
                  <a:schemeClr val="accent1"/>
                </a:solidFill>
              </a:rPr>
              <a:t>Floating</a:t>
            </a:r>
            <a:r>
              <a:rPr lang="it-IT" sz="2400" b="1" cap="small" dirty="0">
                <a:solidFill>
                  <a:srgbClr val="FF0000"/>
                </a:solidFill>
              </a:rPr>
              <a:t> </a:t>
            </a:r>
            <a:r>
              <a:rPr lang="it-IT" sz="2400" b="1" cap="small" dirty="0" err="1">
                <a:solidFill>
                  <a:schemeClr val="accent1"/>
                </a:solidFill>
              </a:rPr>
              <a:t>University</a:t>
            </a:r>
            <a:endParaRPr lang="it-IT" sz="2400" b="1" cap="small" dirty="0">
              <a:solidFill>
                <a:schemeClr val="accent1"/>
              </a:solidFill>
            </a:endParaRPr>
          </a:p>
        </p:txBody>
      </p:sp>
      <p:sp>
        <p:nvSpPr>
          <p:cNvPr id="17" name="Segnaposto contenuto 7">
            <a:extLst>
              <a:ext uri="{FF2B5EF4-FFF2-40B4-BE49-F238E27FC236}">
                <a16:creationId xmlns:a16="http://schemas.microsoft.com/office/drawing/2014/main" id="{AB0B8F25-735B-1F47-9069-3AE97A5E1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333" y="944033"/>
            <a:ext cx="10820400" cy="1096765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2000" dirty="0">
                <a:latin typeface="+mn-lt"/>
              </a:rPr>
              <a:t>Combined theoretical lectures and lessons with practical on board training on multidisciplinary marine sciences related topics</a:t>
            </a:r>
            <a:endParaRPr lang="it-IT" sz="2000" dirty="0">
              <a:latin typeface="+mn-lt"/>
            </a:endParaRPr>
          </a:p>
          <a:p>
            <a:pPr marL="0" lvl="0" indent="0" algn="ctr">
              <a:buNone/>
            </a:pPr>
            <a:r>
              <a:rPr lang="en-US" sz="2000" dirty="0">
                <a:latin typeface="+mn-lt"/>
              </a:rPr>
              <a:t>5 Floating Universities open to Post graduate and PhD students</a:t>
            </a:r>
            <a:endParaRPr lang="it-IT" sz="2000" dirty="0">
              <a:latin typeface="+mn-lt"/>
            </a:endParaRPr>
          </a:p>
        </p:txBody>
      </p:sp>
      <p:sp>
        <p:nvSpPr>
          <p:cNvPr id="18" name="Rectangle 24">
            <a:extLst>
              <a:ext uri="{FF2B5EF4-FFF2-40B4-BE49-F238E27FC236}">
                <a16:creationId xmlns:a16="http://schemas.microsoft.com/office/drawing/2014/main" id="{78447C1E-A5B5-6245-A423-F3C065884B6E}"/>
              </a:ext>
            </a:extLst>
          </p:cNvPr>
          <p:cNvSpPr/>
          <p:nvPr/>
        </p:nvSpPr>
        <p:spPr>
          <a:xfrm>
            <a:off x="892352" y="2949703"/>
            <a:ext cx="4700587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cap="small" dirty="0">
                <a:cs typeface="Arial" panose="020B0604020202020204" pitchFamily="34" charset="0"/>
              </a:rPr>
              <a:t>8 </a:t>
            </a:r>
            <a:r>
              <a:rPr lang="it-IT" cap="small" dirty="0" err="1">
                <a:cs typeface="Arial" panose="020B0604020202020204" pitchFamily="34" charset="0"/>
              </a:rPr>
              <a:t>early</a:t>
            </a:r>
            <a:r>
              <a:rPr lang="it-IT" cap="small" dirty="0">
                <a:cs typeface="Arial" panose="020B0604020202020204" pitchFamily="34" charset="0"/>
              </a:rPr>
              <a:t> stage </a:t>
            </a:r>
            <a:r>
              <a:rPr lang="it-IT" cap="small" dirty="0" err="1">
                <a:cs typeface="Arial" panose="020B0604020202020204" pitchFamily="34" charset="0"/>
              </a:rPr>
              <a:t>researchers</a:t>
            </a:r>
            <a:r>
              <a:rPr lang="it-IT" cap="small" dirty="0">
                <a:cs typeface="Arial" panose="020B0604020202020204" pitchFamily="34" charset="0"/>
              </a:rPr>
              <a:t> for 7 </a:t>
            </a:r>
            <a:r>
              <a:rPr lang="it-IT" cap="small" dirty="0" err="1">
                <a:cs typeface="Arial" panose="020B0604020202020204" pitchFamily="34" charset="0"/>
              </a:rPr>
              <a:t>days</a:t>
            </a:r>
            <a:r>
              <a:rPr lang="it-IT" cap="small" dirty="0">
                <a:cs typeface="Arial" panose="020B0604020202020204" pitchFamily="34" charset="0"/>
              </a:rPr>
              <a:t>*</a:t>
            </a:r>
          </a:p>
          <a:p>
            <a:pPr algn="ctr">
              <a:spcAft>
                <a:spcPts val="600"/>
              </a:spcAft>
            </a:pPr>
            <a:r>
              <a:rPr lang="it-IT" cap="small" dirty="0">
                <a:cs typeface="Arial" panose="020B0604020202020204" pitchFamily="34" charset="0"/>
              </a:rPr>
              <a:t>Area: South </a:t>
            </a:r>
            <a:r>
              <a:rPr lang="it-IT" cap="small" dirty="0" err="1">
                <a:cs typeface="Arial" panose="020B0604020202020204" pitchFamily="34" charset="0"/>
              </a:rPr>
              <a:t>coast</a:t>
            </a:r>
            <a:r>
              <a:rPr lang="it-IT" cap="small" dirty="0">
                <a:cs typeface="Arial" panose="020B0604020202020204" pitchFamily="34" charset="0"/>
              </a:rPr>
              <a:t> of </a:t>
            </a:r>
            <a:r>
              <a:rPr lang="it-IT" cap="small" dirty="0" err="1">
                <a:cs typeface="Arial" panose="020B0604020202020204" pitchFamily="34" charset="0"/>
              </a:rPr>
              <a:t>Ireland</a:t>
            </a:r>
            <a:endParaRPr lang="it-IT" cap="small" dirty="0">
              <a:cs typeface="Arial" panose="020B0604020202020204" pitchFamily="34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B71AF9A0-5E9C-B240-A2CD-483EB3AF55EC}"/>
              </a:ext>
            </a:extLst>
          </p:cNvPr>
          <p:cNvSpPr txBox="1"/>
          <p:nvPr/>
        </p:nvSpPr>
        <p:spPr>
          <a:xfrm>
            <a:off x="453260" y="3741494"/>
            <a:ext cx="5578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>
                <a:cs typeface="Arial" panose="020B0604020202020204" pitchFamily="34" charset="0"/>
              </a:rPr>
              <a:t>*3 </a:t>
            </a:r>
            <a:r>
              <a:rPr lang="it-IT" sz="1400" dirty="0" err="1">
                <a:cs typeface="Arial" panose="020B0604020202020204" pitchFamily="34" charset="0"/>
              </a:rPr>
              <a:t>days</a:t>
            </a:r>
            <a:r>
              <a:rPr lang="it-IT" sz="1400" dirty="0">
                <a:cs typeface="Arial" panose="020B0604020202020204" pitchFamily="34" charset="0"/>
              </a:rPr>
              <a:t> </a:t>
            </a:r>
            <a:r>
              <a:rPr lang="it-IT" sz="1400" dirty="0" err="1">
                <a:cs typeface="Arial" panose="020B0604020202020204" pitchFamily="34" charset="0"/>
              </a:rPr>
              <a:t>onboard</a:t>
            </a:r>
            <a:r>
              <a:rPr lang="it-IT" sz="1400" dirty="0">
                <a:cs typeface="Arial" panose="020B0604020202020204" pitchFamily="34" charset="0"/>
              </a:rPr>
              <a:t> and 4 </a:t>
            </a:r>
            <a:r>
              <a:rPr lang="it-IT" sz="1400" dirty="0" err="1">
                <a:cs typeface="Arial" panose="020B0604020202020204" pitchFamily="34" charset="0"/>
              </a:rPr>
              <a:t>days</a:t>
            </a:r>
            <a:r>
              <a:rPr lang="it-IT" sz="1400" dirty="0">
                <a:cs typeface="Arial" panose="020B0604020202020204" pitchFamily="34" charset="0"/>
              </a:rPr>
              <a:t> </a:t>
            </a:r>
            <a:r>
              <a:rPr lang="it-IT" sz="1400" dirty="0" err="1">
                <a:cs typeface="Arial" panose="020B0604020202020204" pitchFamily="34" charset="0"/>
              </a:rPr>
              <a:t>pre</a:t>
            </a:r>
            <a:r>
              <a:rPr lang="it-IT" sz="1400" dirty="0">
                <a:cs typeface="Arial" panose="020B0604020202020204" pitchFamily="34" charset="0"/>
              </a:rPr>
              <a:t>- and post-cruise </a:t>
            </a:r>
            <a:r>
              <a:rPr lang="it-IT" sz="1400" dirty="0" err="1">
                <a:cs typeface="Arial" panose="020B0604020202020204" pitchFamily="34" charset="0"/>
              </a:rPr>
              <a:t>preparation</a:t>
            </a:r>
            <a:r>
              <a:rPr lang="it-IT" sz="1400" dirty="0"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it-IT" sz="1400" dirty="0">
                <a:cs typeface="Arial" panose="020B0604020202020204" pitchFamily="34" charset="0"/>
              </a:rPr>
              <a:t>and data </a:t>
            </a:r>
            <a:r>
              <a:rPr lang="it-IT" sz="1400" dirty="0" err="1">
                <a:cs typeface="Arial" panose="020B0604020202020204" pitchFamily="34" charset="0"/>
              </a:rPr>
              <a:t>workup</a:t>
            </a:r>
            <a:endParaRPr lang="it-IT" sz="1400" dirty="0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F44391E-C594-4349-A0CB-728A07844D7C}"/>
              </a:ext>
            </a:extLst>
          </p:cNvPr>
          <p:cNvSpPr txBox="1"/>
          <p:nvPr/>
        </p:nvSpPr>
        <p:spPr>
          <a:xfrm>
            <a:off x="1121712" y="4387495"/>
            <a:ext cx="4241867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dirty="0">
                <a:cs typeface="Arial" panose="020B0604020202020204" pitchFamily="34" charset="0"/>
              </a:rPr>
              <a:t>Training </a:t>
            </a:r>
            <a:r>
              <a:rPr lang="it-IT" dirty="0" err="1">
                <a:cs typeface="Arial" panose="020B0604020202020204" pitchFamily="34" charset="0"/>
              </a:rPr>
              <a:t>activities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will</a:t>
            </a:r>
            <a:r>
              <a:rPr lang="it-IT" dirty="0">
                <a:cs typeface="Arial" panose="020B0604020202020204" pitchFamily="34" charset="0"/>
              </a:rPr>
              <a:t> focus 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err="1">
                <a:cs typeface="Arial" panose="020B0604020202020204" pitchFamily="34" charset="0"/>
              </a:rPr>
              <a:t>seabed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mapping</a:t>
            </a:r>
            <a:endParaRPr lang="it-IT" dirty="0"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>
                <a:cs typeface="Arial" panose="020B0604020202020204" pitchFamily="34" charset="0"/>
              </a:rPr>
              <a:t>habitat </a:t>
            </a:r>
            <a:r>
              <a:rPr lang="it-IT" dirty="0" err="1">
                <a:cs typeface="Arial" panose="020B0604020202020204" pitchFamily="34" charset="0"/>
              </a:rPr>
              <a:t>mapping</a:t>
            </a:r>
            <a:endParaRPr lang="it-IT" dirty="0"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err="1">
                <a:cs typeface="Arial" panose="020B0604020202020204" pitchFamily="34" charset="0"/>
              </a:rPr>
              <a:t>hydrographic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surveying</a:t>
            </a:r>
            <a:r>
              <a:rPr lang="it-IT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Rectangle 23">
            <a:extLst>
              <a:ext uri="{FF2B5EF4-FFF2-40B4-BE49-F238E27FC236}">
                <a16:creationId xmlns:a16="http://schemas.microsoft.com/office/drawing/2014/main" id="{816F5786-26D3-C640-89D2-CAB0E5781899}"/>
              </a:ext>
            </a:extLst>
          </p:cNvPr>
          <p:cNvSpPr/>
          <p:nvPr/>
        </p:nvSpPr>
        <p:spPr>
          <a:xfrm>
            <a:off x="-1" y="2074082"/>
            <a:ext cx="12182501" cy="461665"/>
          </a:xfrm>
          <a:prstGeom prst="rect">
            <a:avLst/>
          </a:prstGeom>
          <a:gradFill flip="none" rotWithShape="1">
            <a:gsLst>
              <a:gs pos="50000">
                <a:schemeClr val="bg1">
                  <a:lumMod val="85000"/>
                </a:schemeClr>
              </a:gs>
              <a:gs pos="0">
                <a:schemeClr val="accent4">
                  <a:lumMod val="0"/>
                  <a:lumOff val="100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0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it-IT" sz="2400" i="1" cap="small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1° </a:t>
            </a:r>
            <a:r>
              <a:rPr lang="it-IT" sz="2400" i="1" cap="small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Floating</a:t>
            </a:r>
            <a:r>
              <a:rPr lang="it-IT" sz="2400" i="1" cap="small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it-IT" sz="2400" i="1" cap="small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University</a:t>
            </a:r>
            <a:r>
              <a:rPr lang="it-IT" sz="2400" i="1" cap="small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on </a:t>
            </a:r>
            <a:r>
              <a:rPr lang="it-IT" sz="2400" i="1" cap="small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R</a:t>
            </a:r>
            <a:r>
              <a:rPr lang="it-IT" sz="2400" i="1" cap="small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/V </a:t>
            </a:r>
            <a:r>
              <a:rPr lang="it-IT" sz="2400" i="1" cap="small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Celtic</a:t>
            </a:r>
            <a:r>
              <a:rPr lang="it-IT" sz="2400" i="1" cap="small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it-IT" sz="2400" i="1" cap="small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Voyager</a:t>
            </a:r>
            <a:r>
              <a:rPr lang="it-IT" sz="2400" i="1" cap="small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– </a:t>
            </a:r>
            <a:r>
              <a:rPr lang="it-IT" sz="2400" i="1" cap="small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Hydrographic</a:t>
            </a:r>
            <a:r>
              <a:rPr lang="it-IT" sz="2400" i="1" cap="small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it-IT" sz="2400" i="1" cap="small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Surveying</a:t>
            </a:r>
            <a:endParaRPr lang="it-IT" sz="2400" b="1" i="1" cap="small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237AEA1-455E-AA40-A02D-27CCE44C4EAB}"/>
              </a:ext>
            </a:extLst>
          </p:cNvPr>
          <p:cNvSpPr txBox="1"/>
          <p:nvPr/>
        </p:nvSpPr>
        <p:spPr>
          <a:xfrm>
            <a:off x="1359238" y="2570207"/>
            <a:ext cx="413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For post graduate and </a:t>
            </a:r>
            <a:r>
              <a:rPr lang="it-IT" b="1" dirty="0" err="1">
                <a:solidFill>
                  <a:srgbClr val="0070C0"/>
                </a:solidFill>
              </a:rPr>
              <a:t>PhD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students</a:t>
            </a:r>
            <a:endParaRPr lang="it-IT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1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248171" y="0"/>
            <a:ext cx="7781397" cy="6794250"/>
            <a:chOff x="4383677" y="64045"/>
            <a:chExt cx="7772842" cy="688543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3677" y="64045"/>
              <a:ext cx="7772842" cy="6885432"/>
            </a:xfrm>
            <a:prstGeom prst="rect">
              <a:avLst/>
            </a:prstGeom>
          </p:spPr>
        </p:pic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5566029" y="435927"/>
              <a:ext cx="2084070" cy="499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r" defTabSz="914400">
                <a:lnSpc>
                  <a:spcPct val="107000"/>
                </a:lnSpc>
                <a:spcBef>
                  <a:spcPts val="300"/>
                </a:spcBef>
              </a:pPr>
              <a:r>
                <a:rPr lang="en-IE" sz="800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This project has received funding from the EU H2020 research and innovation programme under Grant Agreement No 824077</a:t>
              </a:r>
              <a:endParaRPr lang="en-IE" sz="11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05" y="5947756"/>
            <a:ext cx="1111705" cy="9132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8687" y="5946587"/>
            <a:ext cx="1191915" cy="9113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2710" y="5946587"/>
            <a:ext cx="1115977" cy="9114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46587"/>
            <a:ext cx="991005" cy="911376"/>
          </a:xfrm>
          <a:prstGeom prst="rect">
            <a:avLst/>
          </a:prstGeom>
        </p:spPr>
      </p:pic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2025868800"/>
              </p:ext>
            </p:extLst>
          </p:nvPr>
        </p:nvGraphicFramePr>
        <p:xfrm>
          <a:off x="125360" y="262891"/>
          <a:ext cx="4122811" cy="550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9186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69A59C-A970-49B9-8669-8321793A8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64" y="5303311"/>
            <a:ext cx="3901440" cy="981456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89964" y="3925498"/>
            <a:ext cx="9448800" cy="68580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ea typeface="+mj-ea"/>
              </a:rPr>
              <a:t>www.eurofleets.eu</a:t>
            </a:r>
            <a:endParaRPr lang="en-IE" sz="4400" dirty="0">
              <a:solidFill>
                <a:srgbClr val="0070C0"/>
              </a:solidFill>
              <a:ea typeface="+mj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81275" cy="13335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090284" y="5299457"/>
            <a:ext cx="3510916" cy="126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</a:pPr>
            <a:r>
              <a:rPr lang="en-I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project has received funding from the EU H2020 research and innovation programme under Grant Agreement No 824077</a:t>
            </a:r>
          </a:p>
        </p:txBody>
      </p:sp>
      <p:pic>
        <p:nvPicPr>
          <p:cNvPr id="7" name="Picture 6" descr="http://europa.eu/about-eu/basic-information/symbols/images/flag_yellow_low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41281" y="5406137"/>
            <a:ext cx="1630680" cy="95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575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7566" y="4638932"/>
            <a:ext cx="6507876" cy="2060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73" y="1616370"/>
            <a:ext cx="4984630" cy="32215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791" y="4564890"/>
            <a:ext cx="1185194" cy="9818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34571" y="780723"/>
            <a:ext cx="5357002" cy="369331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Ireland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Portugal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Canada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USA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Bermuda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United Kingdom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Finland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Sweden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Romania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Belgium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Denmark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Estonia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Faroe Islands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Germany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Greece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Greenland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Iceland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The Netherlands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Poland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Italy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Turkey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Norway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0008" y="138023"/>
            <a:ext cx="8945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cap="all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Eurofleets+</a:t>
            </a:r>
            <a:r>
              <a:rPr lang="en-US" dirty="0" smtClean="0"/>
              <a:t> </a:t>
            </a:r>
            <a:r>
              <a:rPr lang="en-US" sz="4400" cap="all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Partners</a:t>
            </a:r>
            <a:r>
              <a:rPr lang="en-US" dirty="0" smtClean="0"/>
              <a:t> </a:t>
            </a:r>
            <a:endParaRPr lang="en-IE" dirty="0"/>
          </a:p>
        </p:txBody>
      </p:sp>
      <p:sp>
        <p:nvSpPr>
          <p:cNvPr id="2" name="TextBox 1"/>
          <p:cNvSpPr txBox="1"/>
          <p:nvPr/>
        </p:nvSpPr>
        <p:spPr>
          <a:xfrm>
            <a:off x="353683" y="5546785"/>
            <a:ext cx="4442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Eurofleets+ updated website is now live: </a:t>
            </a:r>
            <a:r>
              <a:rPr lang="en-US" dirty="0" smtClean="0">
                <a:hlinkClick r:id="rId5"/>
              </a:rPr>
              <a:t>www.eurofleets.eu</a:t>
            </a:r>
            <a:r>
              <a:rPr lang="en-US" dirty="0" smtClean="0"/>
              <a:t>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0705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891" y="142936"/>
            <a:ext cx="10281796" cy="1293028"/>
          </a:xfrm>
        </p:spPr>
        <p:txBody>
          <a:bodyPr/>
          <a:lstStyle/>
          <a:p>
            <a:r>
              <a:rPr lang="en-US" dirty="0" smtClean="0"/>
              <a:t>Eurofleets+ Infrastructure 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22" y="1714230"/>
            <a:ext cx="5972175" cy="3343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836" y="4927904"/>
            <a:ext cx="1127935" cy="1341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664" y="1714230"/>
            <a:ext cx="3667703" cy="32136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2422" y="1072009"/>
            <a:ext cx="471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Eurofleets + Vessel Locations 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7357664" y="1086629"/>
            <a:ext cx="471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Eurofleets + Marine Equipment </a:t>
            </a: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b="3482"/>
          <a:stretch/>
        </p:blipFill>
        <p:spPr>
          <a:xfrm>
            <a:off x="527648" y="5257779"/>
            <a:ext cx="2362200" cy="101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891" y="142936"/>
            <a:ext cx="10281796" cy="1116521"/>
          </a:xfrm>
        </p:spPr>
        <p:txBody>
          <a:bodyPr/>
          <a:lstStyle/>
          <a:p>
            <a:r>
              <a:rPr lang="en-US" dirty="0" smtClean="0"/>
              <a:t>Eurofleets+ Official Launch 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34" y="1672868"/>
            <a:ext cx="3096495" cy="2165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551" y="2755483"/>
            <a:ext cx="1758367" cy="2642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425" y="1678493"/>
            <a:ext cx="2644655" cy="17597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30393" y="1087220"/>
            <a:ext cx="8324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RV Celtic Explorer 7</a:t>
            </a:r>
            <a:r>
              <a:rPr lang="en-US" baseline="30000" dirty="0" smtClean="0"/>
              <a:t>th</a:t>
            </a:r>
            <a:r>
              <a:rPr lang="en-US" dirty="0" smtClean="0"/>
              <a:t> June 2019, </a:t>
            </a:r>
            <a:r>
              <a:rPr lang="en-US" dirty="0" err="1" smtClean="0"/>
              <a:t>SeaFest</a:t>
            </a:r>
            <a:r>
              <a:rPr lang="en-US" dirty="0" smtClean="0"/>
              <a:t>, Cork </a:t>
            </a:r>
            <a:endParaRPr lang="en-I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642" y="1182776"/>
            <a:ext cx="2137582" cy="4631427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7755147" y="2475781"/>
            <a:ext cx="1992702" cy="217385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82269" y="4745537"/>
            <a:ext cx="2510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Launch was live streamed on the Eurofleets Website </a:t>
            </a:r>
            <a:endParaRPr lang="en-IE" dirty="0"/>
          </a:p>
        </p:txBody>
      </p:sp>
      <p:sp>
        <p:nvSpPr>
          <p:cNvPr id="20" name="TextBox 19"/>
          <p:cNvSpPr txBox="1"/>
          <p:nvPr/>
        </p:nvSpPr>
        <p:spPr>
          <a:xfrm>
            <a:off x="332534" y="4209691"/>
            <a:ext cx="2824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Upcoming Transnational and Training opportunities announced.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9802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4601738"/>
              </p:ext>
            </p:extLst>
          </p:nvPr>
        </p:nvGraphicFramePr>
        <p:xfrm>
          <a:off x="503977" y="1421394"/>
          <a:ext cx="6059786" cy="5078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642226" y="1114686"/>
            <a:ext cx="554977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Open access to an integrated and advanced research vessel fleet </a:t>
            </a:r>
            <a:r>
              <a:rPr lang="en-GB" sz="20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27 research vessels</a:t>
            </a:r>
            <a:r>
              <a:rPr lang="en-GB" sz="20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(13 Global/Ocean and 14 Regional), </a:t>
            </a:r>
            <a:r>
              <a:rPr lang="en-GB" sz="20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7 ROVs, 5 AUVs, </a:t>
            </a:r>
            <a:r>
              <a:rPr lang="en-GB" sz="20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and a</a:t>
            </a:r>
            <a:r>
              <a:rPr lang="en-GB" sz="20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telepresence unit</a:t>
            </a:r>
            <a:endParaRPr lang="en-IE" sz="2000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lvl="1"/>
            <a:r>
              <a:rPr lang="en-IE" sz="20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Enabling researchers to access the </a:t>
            </a:r>
            <a:r>
              <a:rPr lang="en-IE" sz="20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North Atlantic</a:t>
            </a:r>
            <a:r>
              <a:rPr lang="en-IE" sz="20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, </a:t>
            </a:r>
            <a:r>
              <a:rPr lang="en-IE" sz="20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Mediterranean</a:t>
            </a:r>
            <a:r>
              <a:rPr lang="en-IE" sz="20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, </a:t>
            </a:r>
            <a:r>
              <a:rPr lang="en-IE" sz="20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Black, North</a:t>
            </a:r>
            <a:r>
              <a:rPr lang="en-IE" sz="20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&amp; </a:t>
            </a:r>
            <a:r>
              <a:rPr lang="en-IE" sz="20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Baltic</a:t>
            </a:r>
            <a:r>
              <a:rPr lang="en-IE" sz="20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Seas, </a:t>
            </a:r>
            <a:r>
              <a:rPr lang="en-IE" sz="20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Pacific Southern Ocean </a:t>
            </a:r>
            <a:r>
              <a:rPr lang="en-IE" sz="20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and </a:t>
            </a:r>
            <a:r>
              <a:rPr lang="en-IE" sz="2000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Ross Sea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Priority given to research on sustainable, clean and healthy oceans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Linking with existing ocean observation infrastructures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Support innovation through working closely with industry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Training &amp; Education – emerging scientists, technicians</a:t>
            </a:r>
          </a:p>
          <a:p>
            <a:endParaRPr lang="en-I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8555" y="407406"/>
            <a:ext cx="4001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</a:rPr>
              <a:t>Key Activity Areas</a:t>
            </a:r>
            <a:endParaRPr lang="en-IE" sz="32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4871" y="407406"/>
            <a:ext cx="4001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</a:rPr>
              <a:t>Eurofleets+ Objectives </a:t>
            </a:r>
            <a:endParaRPr lang="en-IE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2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641" y="187047"/>
            <a:ext cx="9185031" cy="802896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HIGH QUALITY RV </a:t>
            </a:r>
            <a:r>
              <a:rPr lang="en-IE" dirty="0" err="1" smtClean="0"/>
              <a:t>TRANSNational</a:t>
            </a:r>
            <a:r>
              <a:rPr lang="en-IE" dirty="0" smtClean="0"/>
              <a:t> access</a:t>
            </a:r>
            <a:endParaRPr lang="en-IE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961051"/>
              </p:ext>
            </p:extLst>
          </p:nvPr>
        </p:nvGraphicFramePr>
        <p:xfrm>
          <a:off x="1005760" y="1238859"/>
          <a:ext cx="10327912" cy="5293339"/>
        </p:xfrm>
        <a:graphic>
          <a:graphicData uri="http://schemas.openxmlformats.org/drawingml/2006/table">
            <a:tbl>
              <a:tblPr/>
              <a:tblGrid>
                <a:gridCol w="118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0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6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71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6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3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70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74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71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78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714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981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103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809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0677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8732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84514">
                <a:tc>
                  <a:txBody>
                    <a:bodyPr/>
                    <a:lstStyle/>
                    <a:p>
                      <a:pPr algn="l" fontAlgn="b"/>
                      <a:r>
                        <a:rPr lang="en-IE" sz="8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Vessel Name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800" b="1" i="0" u="none" strike="noStrike" baseline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Length M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8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Deep Water Multi-Beam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800" b="1" i="0" u="none" strike="noStrike" baseline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High Resolution Multi-Beam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800" b="1" i="0" u="none" strike="noStrike" baseline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Deep-water Seismic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800" b="1" i="0" u="none" strike="noStrike" baseline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Shallow Water Seismic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800" b="1" i="0" u="none" strike="noStrike" baseline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USBL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800" b="1" i="0" u="none" strike="noStrike" baseline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Dynamic Positioning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8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ROV/AUV Host 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8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Full Ocean CTD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8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Clean CTD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8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Deep-water Coring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8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ICES 209/Silent 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8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PCO2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8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ADCP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8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Fisheries </a:t>
                      </a:r>
                      <a:r>
                        <a:rPr lang="en-IE" sz="800" b="1" i="0" u="none" strike="noStrike" baseline="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echosounder</a:t>
                      </a:r>
                      <a:r>
                        <a:rPr lang="en-IE" sz="8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8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Special Features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441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Celtic Explorer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65.5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 dirty="0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Magnus </a:t>
                      </a:r>
                      <a:r>
                        <a:rPr lang="en-IE" sz="1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Heinason</a:t>
                      </a:r>
                      <a:endParaRPr lang="en-IE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44.5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Aranda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59.2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Simon Stevin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36.3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Skagerak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38.1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Aegaeo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61.5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</a:t>
                      </a:r>
                      <a:r>
                        <a:rPr lang="en-IE" sz="1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Belgica</a:t>
                      </a:r>
                      <a:endParaRPr lang="en-IE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50.9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 dirty="0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 Portugal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72.55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OGS Explora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65.4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TUBITAK MARMARA 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MARE NIGRUM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Ramon Margalef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47.3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Angeles Alvarino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46.7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Sanna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32.35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Arni</a:t>
                      </a:r>
                      <a:r>
                        <a:rPr lang="en-I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E" sz="1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Freidrickson</a:t>
                      </a:r>
                      <a:endParaRPr lang="en-IE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69.9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Dana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78.43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Thalassa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74.5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 dirty="0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L'Europe</a:t>
                      </a:r>
                      <a:r>
                        <a:rPr lang="en-I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29.6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G.O .SARS 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77.5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Sarmiento de Gamboa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70.5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Pelagia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66.07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Alliance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Alkor</a:t>
                      </a:r>
                      <a:endParaRPr lang="en-IE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55.2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Tangaroa</a:t>
                      </a:r>
                      <a:endParaRPr lang="en-IE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SOCIB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23.62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Coriolis 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49.95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6777">
                <a:tc>
                  <a:txBody>
                    <a:bodyPr/>
                    <a:lstStyle/>
                    <a:p>
                      <a:pPr algn="l" fontAlgn="b"/>
                      <a:r>
                        <a:rPr lang="en-I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Atlantic Explorer</a:t>
                      </a:r>
                    </a:p>
                  </a:txBody>
                  <a:tcPr marL="5159" marR="5159" marT="5159" marB="0" anchor="b">
                    <a:lnL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51.8</a:t>
                      </a:r>
                    </a:p>
                  </a:txBody>
                  <a:tcPr marL="5159" marR="5159" marT="51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900" b="1" i="0" u="none" strike="noStrike" dirty="0">
                          <a:solidFill>
                            <a:srgbClr val="0061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59" marR="5159" marT="5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532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891" y="142936"/>
            <a:ext cx="8610600" cy="1293028"/>
          </a:xfrm>
        </p:spPr>
        <p:txBody>
          <a:bodyPr/>
          <a:lstStyle/>
          <a:p>
            <a:r>
              <a:rPr lang="en-US" dirty="0" smtClean="0"/>
              <a:t>Eurofleets+ Impacts 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978400" y="1225689"/>
            <a:ext cx="69147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Wider, Simplified &amp; more efficient access to the best research infrastructures </a:t>
            </a:r>
            <a:r>
              <a:rPr lang="en-US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irrespective of location</a:t>
            </a:r>
          </a:p>
          <a:p>
            <a:endParaRPr lang="en-US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Access to </a:t>
            </a:r>
            <a:r>
              <a:rPr lang="en-US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new</a:t>
            </a: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of more</a:t>
            </a:r>
            <a:r>
              <a:rPr lang="en-US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advanced research infrastructure services </a:t>
            </a: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enabling leading edge research </a:t>
            </a:r>
          </a:p>
          <a:p>
            <a:endParaRPr lang="en-US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Fostered innovation through </a:t>
            </a:r>
            <a:r>
              <a:rPr lang="en-US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reinforced </a:t>
            </a: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partnerships between </a:t>
            </a:r>
            <a:r>
              <a:rPr lang="en-US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research institutes </a:t>
            </a: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and</a:t>
            </a:r>
            <a:r>
              <a:rPr lang="en-US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 industry </a:t>
            </a:r>
          </a:p>
          <a:p>
            <a:endParaRPr lang="en-US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Development of synergies and </a:t>
            </a:r>
            <a:r>
              <a:rPr lang="en-US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complimentary capabilities </a:t>
            </a: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across related research infrastructures leading to </a:t>
            </a:r>
            <a:r>
              <a:rPr lang="en-US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economies of scale </a:t>
            </a: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through optimization of operations  </a:t>
            </a:r>
          </a:p>
          <a:p>
            <a:endParaRPr lang="en-US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Education of the </a:t>
            </a:r>
            <a:r>
              <a:rPr lang="en-US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next generation of researchers </a:t>
            </a: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so that they are ready to optimally exploit all of the tools essential for their research </a:t>
            </a:r>
          </a:p>
          <a:p>
            <a:endParaRPr lang="en-US" dirty="0" smtClean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Better management of the continuous </a:t>
            </a:r>
            <a:r>
              <a:rPr lang="en-US" b="1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flow of data </a:t>
            </a:r>
            <a:r>
              <a:rPr lang="en-US" dirty="0" smtClean="0">
                <a:latin typeface="Century Gothic" panose="020B0502020202020204" pitchFamily="34" charset="0"/>
                <a:cs typeface="Calibri" panose="020F0502020204030204" pitchFamily="34" charset="0"/>
              </a:rPr>
              <a:t>collected or produced by the facilities </a:t>
            </a:r>
          </a:p>
          <a:p>
            <a:endParaRPr lang="en-I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18656527"/>
              </p:ext>
            </p:extLst>
          </p:nvPr>
        </p:nvGraphicFramePr>
        <p:xfrm>
          <a:off x="7678881" y="1318974"/>
          <a:ext cx="4068916" cy="4660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16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846647"/>
              </p:ext>
            </p:extLst>
          </p:nvPr>
        </p:nvGraphicFramePr>
        <p:xfrm>
          <a:off x="0" y="0"/>
          <a:ext cx="12192001" cy="685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375">
                  <a:extLst>
                    <a:ext uri="{9D8B030D-6E8A-4147-A177-3AD203B41FA5}">
                      <a16:colId xmlns:a16="http://schemas.microsoft.com/office/drawing/2014/main" val="1606583359"/>
                    </a:ext>
                  </a:extLst>
                </a:gridCol>
                <a:gridCol w="7748591">
                  <a:extLst>
                    <a:ext uri="{9D8B030D-6E8A-4147-A177-3AD203B41FA5}">
                      <a16:colId xmlns:a16="http://schemas.microsoft.com/office/drawing/2014/main" val="1810022498"/>
                    </a:ext>
                  </a:extLst>
                </a:gridCol>
                <a:gridCol w="2103035">
                  <a:extLst>
                    <a:ext uri="{9D8B030D-6E8A-4147-A177-3AD203B41FA5}">
                      <a16:colId xmlns:a16="http://schemas.microsoft.com/office/drawing/2014/main" val="4260887394"/>
                    </a:ext>
                  </a:extLst>
                </a:gridCol>
              </a:tblGrid>
              <a:tr h="468898">
                <a:tc>
                  <a:txBody>
                    <a:bodyPr/>
                    <a:lstStyle/>
                    <a:p>
                      <a:r>
                        <a:rPr lang="en-IE" dirty="0" smtClean="0"/>
                        <a:t>Work package 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Name/Description</a:t>
                      </a:r>
                      <a:r>
                        <a:rPr lang="en-IE" baseline="0" dirty="0" smtClean="0"/>
                        <a:t> 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WP Leader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049291"/>
                  </a:ext>
                </a:extLst>
              </a:tr>
              <a:tr h="468898">
                <a:tc>
                  <a:txBody>
                    <a:bodyPr/>
                    <a:lstStyle/>
                    <a:p>
                      <a:r>
                        <a:rPr lang="en-IE" dirty="0" smtClean="0"/>
                        <a:t>WP1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Project</a:t>
                      </a:r>
                      <a:r>
                        <a:rPr lang="en-IE" baseline="0" dirty="0" smtClean="0"/>
                        <a:t> </a:t>
                      </a:r>
                      <a:r>
                        <a:rPr lang="en-IE" dirty="0" smtClean="0"/>
                        <a:t>Management 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MI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765319"/>
                  </a:ext>
                </a:extLst>
              </a:tr>
              <a:tr h="538820">
                <a:tc>
                  <a:txBody>
                    <a:bodyPr/>
                    <a:lstStyle/>
                    <a:p>
                      <a:r>
                        <a:rPr lang="en-IE" dirty="0" smtClean="0"/>
                        <a:t>WP2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Transnational and Virtual</a:t>
                      </a:r>
                      <a:r>
                        <a:rPr lang="en-IE" baseline="0" dirty="0" smtClean="0"/>
                        <a:t> Access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MI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71215"/>
                  </a:ext>
                </a:extLst>
              </a:tr>
              <a:tr h="578307">
                <a:tc>
                  <a:txBody>
                    <a:bodyPr/>
                    <a:lstStyle/>
                    <a:p>
                      <a:r>
                        <a:rPr lang="en-IE" dirty="0" smtClean="0"/>
                        <a:t>WP3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/>
                        <a:t>Joint Research Activities</a:t>
                      </a:r>
                      <a:r>
                        <a:rPr lang="en-IE" baseline="0" dirty="0" smtClean="0"/>
                        <a:t> </a:t>
                      </a:r>
                      <a:endParaRPr lang="en-I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/>
                        <a:t>CSIC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337234"/>
                  </a:ext>
                </a:extLst>
              </a:tr>
              <a:tr h="700220">
                <a:tc>
                  <a:txBody>
                    <a:bodyPr/>
                    <a:lstStyle/>
                    <a:p>
                      <a:r>
                        <a:rPr lang="en-IE" dirty="0" smtClean="0"/>
                        <a:t>WP4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Call Management &amp; Proposal Evaluation</a:t>
                      </a:r>
                      <a:endParaRPr lang="en-IE" dirty="0" smtClean="0"/>
                    </a:p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AWI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682368"/>
                  </a:ext>
                </a:extLst>
              </a:tr>
              <a:tr h="820571">
                <a:tc>
                  <a:txBody>
                    <a:bodyPr/>
                    <a:lstStyle/>
                    <a:p>
                      <a:r>
                        <a:rPr lang="en-IE" dirty="0" smtClean="0"/>
                        <a:t>WP5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/>
                        <a:t>Stake</a:t>
                      </a:r>
                      <a:r>
                        <a:rPr lang="en-IE" baseline="0" dirty="0" smtClean="0"/>
                        <a:t>holder Engagement</a:t>
                      </a:r>
                      <a:endParaRPr lang="en-I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EMSO</a:t>
                      </a:r>
                      <a:r>
                        <a:rPr lang="en-IE" baseline="0" dirty="0" smtClean="0"/>
                        <a:t>  ERIC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22803"/>
                  </a:ext>
                </a:extLst>
              </a:tr>
              <a:tr h="820571">
                <a:tc>
                  <a:txBody>
                    <a:bodyPr/>
                    <a:lstStyle/>
                    <a:p>
                      <a:r>
                        <a:rPr lang="en-IE" dirty="0" smtClean="0"/>
                        <a:t>WP6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Training and Education</a:t>
                      </a:r>
                      <a:r>
                        <a:rPr lang="en-IE" baseline="0" dirty="0" smtClean="0"/>
                        <a:t> 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OGS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999912"/>
                  </a:ext>
                </a:extLst>
              </a:tr>
              <a:tr h="820571">
                <a:tc>
                  <a:txBody>
                    <a:bodyPr/>
                    <a:lstStyle/>
                    <a:p>
                      <a:r>
                        <a:rPr lang="en-IE" dirty="0" smtClean="0"/>
                        <a:t>WP7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Innovation Management</a:t>
                      </a:r>
                      <a:r>
                        <a:rPr lang="en-IE" baseline="0" dirty="0" smtClean="0"/>
                        <a:t> and Exploitation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/>
                        <a:t>RBINS</a:t>
                      </a:r>
                    </a:p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923016"/>
                  </a:ext>
                </a:extLst>
              </a:tr>
              <a:tr h="820571">
                <a:tc>
                  <a:txBody>
                    <a:bodyPr/>
                    <a:lstStyle/>
                    <a:p>
                      <a:r>
                        <a:rPr lang="en-IE" dirty="0" smtClean="0"/>
                        <a:t>WP8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/>
                        <a:t>Foresight Legacy and</a:t>
                      </a:r>
                      <a:r>
                        <a:rPr lang="en-IE" baseline="0" dirty="0" smtClean="0"/>
                        <a:t> Roadmap</a:t>
                      </a:r>
                      <a:endParaRPr lang="en-I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/>
                        <a:t>CNR 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878997"/>
                  </a:ext>
                </a:extLst>
              </a:tr>
              <a:tr h="820571">
                <a:tc>
                  <a:txBody>
                    <a:bodyPr/>
                    <a:lstStyle/>
                    <a:p>
                      <a:r>
                        <a:rPr lang="en-IE" dirty="0" smtClean="0"/>
                        <a:t>WP9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Dissemination</a:t>
                      </a:r>
                      <a:r>
                        <a:rPr lang="en-IE" baseline="0" dirty="0" smtClean="0"/>
                        <a:t> and Outreach 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EUROCEAN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226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961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sto de Vapo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asto de Vapor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asto de Vapor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1797</TotalTime>
  <Words>1815</Words>
  <Application>Microsoft Office PowerPoint</Application>
  <PresentationFormat>Widescreen</PresentationFormat>
  <Paragraphs>796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Arial</vt:lpstr>
      <vt:lpstr>Calibri</vt:lpstr>
      <vt:lpstr>Calibri Light</vt:lpstr>
      <vt:lpstr>Century Gothic</vt:lpstr>
      <vt:lpstr>Times New Roman</vt:lpstr>
      <vt:lpstr>Wingdings</vt:lpstr>
      <vt:lpstr>Rasto de Vapor</vt:lpstr>
      <vt:lpstr>Office Theme</vt:lpstr>
      <vt:lpstr>Eurofleets+ </vt:lpstr>
      <vt:lpstr>PowerPoint Presentation</vt:lpstr>
      <vt:lpstr>PowerPoint Presentation</vt:lpstr>
      <vt:lpstr>Eurofleets+ Infrastructure </vt:lpstr>
      <vt:lpstr>Eurofleets+ Official Launch </vt:lpstr>
      <vt:lpstr>PowerPoint Presentation</vt:lpstr>
      <vt:lpstr>HIGH QUALITY RV TRANSNational access</vt:lpstr>
      <vt:lpstr>Eurofleets+ Impacts </vt:lpstr>
      <vt:lpstr>PowerPoint Presentation</vt:lpstr>
      <vt:lpstr>Transnational Access Programmes </vt:lpstr>
      <vt:lpstr>LINKS - Joint Research Activities</vt:lpstr>
      <vt:lpstr>Networking activities </vt:lpstr>
      <vt:lpstr>Upcoming ACCESS calls</vt:lpstr>
      <vt:lpstr>PowerPoint Presentation</vt:lpstr>
      <vt:lpstr>PowerPoint Presentation</vt:lpstr>
      <vt:lpstr>PowerPoint Presentation</vt:lpstr>
      <vt:lpstr>Trainig &amp; Education: Blue skill Labs</vt:lpstr>
      <vt:lpstr>BLUE SKILL LABS</vt:lpstr>
      <vt:lpstr>Training and Education: Floating University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Sandra Sá</dc:creator>
  <cp:lastModifiedBy>Rosemarie Butler</cp:lastModifiedBy>
  <cp:revision>72</cp:revision>
  <dcterms:created xsi:type="dcterms:W3CDTF">2019-02-22T12:28:36Z</dcterms:created>
  <dcterms:modified xsi:type="dcterms:W3CDTF">2019-06-13T06:17:30Z</dcterms:modified>
</cp:coreProperties>
</file>